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Lst>
  <p:handoutMasterIdLst>
    <p:handoutMasterId r:id="rId28"/>
  </p:handoutMasterIdLst>
  <p:sldIdLst>
    <p:sldId id="256" r:id="rId4"/>
    <p:sldId id="257" r:id="rId5"/>
    <p:sldId id="259" r:id="rId6"/>
    <p:sldId id="260" r:id="rId7"/>
    <p:sldId id="264" r:id="rId8"/>
    <p:sldId id="265" r:id="rId9"/>
    <p:sldId id="266" r:id="rId10"/>
    <p:sldId id="267" r:id="rId11"/>
    <p:sldId id="278" r:id="rId12"/>
    <p:sldId id="268" r:id="rId13"/>
    <p:sldId id="269" r:id="rId14"/>
    <p:sldId id="262" r:id="rId15"/>
    <p:sldId id="263" r:id="rId16"/>
    <p:sldId id="280" r:id="rId17"/>
    <p:sldId id="270" r:id="rId18"/>
    <p:sldId id="271" r:id="rId19"/>
    <p:sldId id="273" r:id="rId20"/>
    <p:sldId id="274" r:id="rId21"/>
    <p:sldId id="275" r:id="rId22"/>
    <p:sldId id="272" r:id="rId23"/>
    <p:sldId id="279" r:id="rId24"/>
    <p:sldId id="276" r:id="rId25"/>
    <p:sldId id="277" r:id="rId26"/>
    <p:sldId id="258"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B"/>
    <a:srgbClr val="FFCCFF"/>
    <a:srgbClr val="FF99FF"/>
    <a:srgbClr val="76CDE9"/>
    <a:srgbClr val="FF99CC"/>
    <a:srgbClr val="FF9900"/>
    <a:srgbClr val="FF5050"/>
    <a:srgbClr val="FF6600"/>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38" autoAdjust="0"/>
    <p:restoredTop sz="99265" autoAdjust="0"/>
  </p:normalViewPr>
  <p:slideViewPr>
    <p:cSldViewPr>
      <p:cViewPr>
        <p:scale>
          <a:sx n="75" d="100"/>
          <a:sy n="75" d="100"/>
        </p:scale>
        <p:origin x="-110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5" d="100"/>
          <a:sy n="55" d="100"/>
        </p:scale>
        <p:origin x="-134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zh-CN"/>
          </a:p>
        </p:txBody>
      </p:sp>
      <p:sp>
        <p:nvSpPr>
          <p:cNvPr id="3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zh-CN"/>
          </a:p>
        </p:txBody>
      </p:sp>
      <p:sp>
        <p:nvSpPr>
          <p:cNvPr id="3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zh-CN"/>
          </a:p>
        </p:txBody>
      </p:sp>
      <p:sp>
        <p:nvSpPr>
          <p:cNvPr id="3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0FB8E37-AE8B-49EF-8FB0-7E88D6D299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0"/>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31640" y="4725144"/>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BF7A6AD6-2D04-4566-9CBC-0A6AE65B610D}" type="slidenum">
              <a:rPr lang="en-US" altLang="zh-CN"/>
              <a:pPr>
                <a:defRPr/>
              </a:pPr>
              <a:t>‹#›</a:t>
            </a:fld>
            <a:endParaRPr lang="en-US" altLang="zh-CN"/>
          </a:p>
        </p:txBody>
      </p:sp>
      <p:sp>
        <p:nvSpPr>
          <p:cNvPr id="6"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b="1" i="0" baseline="0">
                <a:solidFill>
                  <a:schemeClr val="bg1"/>
                </a:solidFill>
                <a:latin typeface="Arial Black" pitchFamily="34" charset="0"/>
                <a:ea typeface="黑体"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xfrm>
            <a:off x="5580112" y="6093296"/>
            <a:ext cx="2133600" cy="476250"/>
          </a:xfrm>
          <a:ln/>
        </p:spPr>
        <p:txBody>
          <a:bodyPr/>
          <a:lstStyle>
            <a:lvl1pPr>
              <a:defRPr/>
            </a:lvl1pPr>
          </a:lstStyle>
          <a:p>
            <a:pPr>
              <a:defRPr/>
            </a:pPr>
            <a:fld id="{7B56F5BA-7ABA-4BEB-9D28-F54E8789BC28}"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652A831E-1DD0-446F-A599-4A426F82E31C}" type="slidenum">
              <a:rPr lang="en-US" altLang="zh-CN"/>
              <a:pPr>
                <a:defRPr/>
              </a:pPr>
              <a:t>‹#›</a:t>
            </a:fld>
            <a:endParaRPr lang="en-US" altLang="zh-CN"/>
          </a:p>
        </p:txBody>
      </p:sp>
      <p:sp>
        <p:nvSpPr>
          <p:cNvPr id="6"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7481037B-2FC9-4F97-BC17-9D50C872168F}" type="slidenum">
              <a:rPr lang="en-US" altLang="zh-CN"/>
              <a:pPr>
                <a:defRPr/>
              </a:pPr>
              <a:t>‹#›</a:t>
            </a:fld>
            <a:endParaRPr lang="en-US" altLang="zh-CN"/>
          </a:p>
        </p:txBody>
      </p:sp>
      <p:sp>
        <p:nvSpPr>
          <p:cNvPr id="7"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1"/>
          </p:nvPr>
        </p:nvSpPr>
        <p:spPr>
          <a:ln/>
        </p:spPr>
        <p:txBody>
          <a:bodyPr/>
          <a:lstStyle>
            <a:lvl1pPr>
              <a:defRPr/>
            </a:lvl1pPr>
          </a:lstStyle>
          <a:p>
            <a:pPr>
              <a:defRPr/>
            </a:pPr>
            <a:fld id="{780A2D10-6CEE-49EE-8694-06F9A6318E91}" type="slidenum">
              <a:rPr lang="en-US" altLang="zh-CN"/>
              <a:pPr>
                <a:defRPr/>
              </a:pPr>
              <a:t>‹#›</a:t>
            </a:fld>
            <a:endParaRPr lang="en-US" altLang="zh-CN"/>
          </a:p>
        </p:txBody>
      </p:sp>
      <p:sp>
        <p:nvSpPr>
          <p:cNvPr id="9"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1"/>
          </p:nvPr>
        </p:nvSpPr>
        <p:spPr>
          <a:ln/>
        </p:spPr>
        <p:txBody>
          <a:bodyPr/>
          <a:lstStyle>
            <a:lvl1pPr>
              <a:defRPr/>
            </a:lvl1pPr>
          </a:lstStyle>
          <a:p>
            <a:pPr>
              <a:defRPr/>
            </a:pPr>
            <a:fld id="{2B99028E-D409-4DB4-9B1D-09A9E1A4287B}" type="slidenum">
              <a:rPr lang="en-US" altLang="zh-CN"/>
              <a:pPr>
                <a:defRPr/>
              </a:pPr>
              <a:t>‹#›</a:t>
            </a:fld>
            <a:endParaRPr lang="en-US" altLang="zh-CN"/>
          </a:p>
        </p:txBody>
      </p:sp>
      <p:sp>
        <p:nvSpPr>
          <p:cNvPr id="5"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sldNum" sz="quarter" idx="11"/>
          </p:nvPr>
        </p:nvSpPr>
        <p:spPr>
          <a:ln/>
        </p:spPr>
        <p:txBody>
          <a:bodyPr/>
          <a:lstStyle>
            <a:lvl1pPr>
              <a:defRPr/>
            </a:lvl1pPr>
          </a:lstStyle>
          <a:p>
            <a:pPr>
              <a:defRPr/>
            </a:pPr>
            <a:fld id="{92CB4F79-B8CF-418D-A51D-235056AAAA35}" type="slidenum">
              <a:rPr lang="en-US" altLang="zh-CN"/>
              <a:pPr>
                <a:defRPr/>
              </a:pPr>
              <a:t>‹#›</a:t>
            </a:fld>
            <a:endParaRPr lang="en-US" altLang="zh-CN"/>
          </a:p>
        </p:txBody>
      </p:sp>
      <p:sp>
        <p:nvSpPr>
          <p:cNvPr id="4"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2491E7A0-BBD1-45D7-A273-A9A102F8BF35}" type="slidenum">
              <a:rPr lang="en-US" altLang="zh-CN"/>
              <a:pPr>
                <a:defRPr/>
              </a:pPr>
              <a:t>‹#›</a:t>
            </a:fld>
            <a:endParaRPr lang="en-US" altLang="zh-CN"/>
          </a:p>
        </p:txBody>
      </p:sp>
      <p:sp>
        <p:nvSpPr>
          <p:cNvPr id="7"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F2BDAD62-A835-41D8-944C-BEC9417D8557}" type="slidenum">
              <a:rPr lang="en-US" altLang="zh-CN"/>
              <a:pPr>
                <a:defRPr/>
              </a:pPr>
              <a:t>‹#›</a:t>
            </a:fld>
            <a:endParaRPr lang="en-US" altLang="zh-CN"/>
          </a:p>
        </p:txBody>
      </p:sp>
      <p:sp>
        <p:nvSpPr>
          <p:cNvPr id="7"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525E546A-DBCE-4A46-B1D3-6DF961D45F8F}" type="slidenum">
              <a:rPr lang="en-US" altLang="zh-CN"/>
              <a:pPr>
                <a:defRPr/>
              </a:pPr>
              <a:t>‹#›</a:t>
            </a:fld>
            <a:endParaRPr lang="en-US" altLang="zh-CN"/>
          </a:p>
        </p:txBody>
      </p:sp>
      <p:sp>
        <p:nvSpPr>
          <p:cNvPr id="6"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260350"/>
            <a:ext cx="21082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50825" y="260350"/>
            <a:ext cx="6175375"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3A859FC7-EDA9-4550-899A-95E6FB995054}" type="slidenum">
              <a:rPr lang="en-US" altLang="zh-CN"/>
              <a:pPr>
                <a:defRPr/>
              </a:pPr>
              <a:t>‹#›</a:t>
            </a:fld>
            <a:endParaRPr lang="en-US" altLang="zh-CN"/>
          </a:p>
        </p:txBody>
      </p:sp>
      <p:sp>
        <p:nvSpPr>
          <p:cNvPr id="6" name="Rectangle 14"/>
          <p:cNvSpPr>
            <a:spLocks noGrp="1" noChangeArrowheads="1"/>
          </p:cNvSpPr>
          <p:nvPr>
            <p:ph type="ftr" sz="quarter" idx="12"/>
          </p:nvPr>
        </p:nvSpPr>
        <p:spPr>
          <a:ln/>
        </p:spPr>
        <p:txBody>
          <a:bodyPr/>
          <a:lstStyle>
            <a:lvl1pPr>
              <a:defRPr/>
            </a:lvl1pPr>
          </a:lstStyle>
          <a:p>
            <a:pPr>
              <a:defRPr/>
            </a:pPr>
            <a:r>
              <a:rPr lang="zh-CN" altLang="en-US"/>
              <a:t>－页数－</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8FC1063-360F-458E-B5DA-EF45C0B0FC4B}" type="slidenum">
              <a:rPr lang="en-US" altLang="zh-CN"/>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904D0ED-77F3-4DDE-A6C9-E1E183B3370F}" type="slidenum">
              <a:rPr lang="en-US" altLang="zh-CN"/>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229BCD1-224E-412A-A765-A8098DEB0623}" type="slidenum">
              <a:rPr lang="en-US" altLang="zh-CN"/>
              <a:pPr>
                <a:defRPr/>
              </a:pPr>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D5E294A-824F-4562-B2BF-1F6A04F9ED57}" type="slidenum">
              <a:rPr lang="en-US" altLang="zh-CN"/>
              <a:pPr>
                <a:defRPr/>
              </a:pPr>
              <a:t>‹#›</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298419A-361A-40BE-A442-3C63948AC1A8}" type="slidenum">
              <a:rPr lang="en-US" altLang="zh-CN"/>
              <a:pPr>
                <a:defRPr/>
              </a:pPr>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9FA210C-821E-4CA7-8D7F-237C25F74B7A}" type="slidenum">
              <a:rPr lang="en-US" altLang="zh-CN"/>
              <a:pPr>
                <a:defRPr/>
              </a:pPr>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8996FC6-D72C-4CF1-B9DC-DCAE82340D4E}"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867B69A-DFD9-45F0-A4A8-275176904259}" type="slidenum">
              <a:rPr lang="en-US" altLang="zh-CN"/>
              <a:pPr>
                <a:defRPr/>
              </a:pPr>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15C9981-39EE-4098-B0B1-FE15CE6D4C46}" type="slidenum">
              <a:rPr lang="en-US" altLang="zh-CN"/>
              <a:pPr>
                <a:defRPr/>
              </a:pPr>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FB4C5EF-CE19-4468-B20A-EBFFD804283E}" type="slidenum">
              <a:rPr lang="en-US" altLang="zh-CN"/>
              <a:pPr>
                <a:defRPr/>
              </a:pPr>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5902965-0427-4E5F-A6B9-F7D8368B894E}" type="slidenum">
              <a:rPr lang="en-US" altLang="zh-CN"/>
              <a:pPr>
                <a:defRPr/>
              </a:pPr>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5"/>
          <p:cNvSpPr>
            <a:spLocks noGrp="1"/>
          </p:cNvSpPr>
          <p:nvPr>
            <p:ph type="dt" sz="half" idx="10"/>
          </p:nvPr>
        </p:nvSpPr>
        <p:spPr/>
        <p:txBody>
          <a:bodyPr/>
          <a:lstStyle/>
          <a:p>
            <a:pPr>
              <a:defRPr/>
            </a:pPr>
            <a:endParaRPr lang="en-US" altLang="zh-CN"/>
          </a:p>
        </p:txBody>
      </p:sp>
      <p:sp>
        <p:nvSpPr>
          <p:cNvPr id="7" name="灯片编号占位符 6"/>
          <p:cNvSpPr>
            <a:spLocks noGrp="1"/>
          </p:cNvSpPr>
          <p:nvPr>
            <p:ph type="sldNum" sz="quarter" idx="11"/>
          </p:nvPr>
        </p:nvSpPr>
        <p:spPr/>
        <p:txBody>
          <a:bodyPr/>
          <a:lstStyle/>
          <a:p>
            <a:pPr>
              <a:defRPr/>
            </a:pPr>
            <a:fld id="{27EADC1F-A8E2-4F4A-9D69-4343810C0E42}" type="slidenum">
              <a:rPr lang="en-US" altLang="zh-CN" smtClean="0"/>
              <a:pPr>
                <a:defRPr/>
              </a:pPr>
              <a:t>‹#›</a:t>
            </a:fld>
            <a:endParaRPr lang="en-US" altLang="zh-CN"/>
          </a:p>
        </p:txBody>
      </p:sp>
      <p:sp>
        <p:nvSpPr>
          <p:cNvPr id="8" name="页脚占位符 7"/>
          <p:cNvSpPr>
            <a:spLocks noGrp="1"/>
          </p:cNvSpPr>
          <p:nvPr>
            <p:ph type="ftr" sz="quarter" idx="12"/>
          </p:nvPr>
        </p:nvSpPr>
        <p:spPr/>
        <p:txBody>
          <a:body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5.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5"/>
          <p:cNvSpPr>
            <a:spLocks noGrp="1" noChangeArrowheads="1"/>
          </p:cNvSpPr>
          <p:nvPr>
            <p:ph type="ftr" sz="quarter" idx="3"/>
          </p:nvPr>
        </p:nvSpPr>
        <p:spPr bwMode="auto">
          <a:xfrm>
            <a:off x="0" y="0"/>
            <a:ext cx="9144000" cy="1989138"/>
          </a:xfrm>
          <a:prstGeom prst="rect">
            <a:avLst/>
          </a:prstGeom>
          <a:solidFill>
            <a:srgbClr val="0099CB"/>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dirty="0"/>
          </a:p>
        </p:txBody>
      </p:sp>
      <p:sp>
        <p:nvSpPr>
          <p:cNvPr id="1031" name="Rectangle 7"/>
          <p:cNvSpPr>
            <a:spLocks noChangeArrowheads="1"/>
          </p:cNvSpPr>
          <p:nvPr/>
        </p:nvSpPr>
        <p:spPr bwMode="auto">
          <a:xfrm>
            <a:off x="0" y="5157788"/>
            <a:ext cx="9144000" cy="1700212"/>
          </a:xfrm>
          <a:prstGeom prst="rect">
            <a:avLst/>
          </a:prstGeom>
          <a:solidFill>
            <a:srgbClr val="76CDE9"/>
          </a:solidFill>
          <a:ln w="9525">
            <a:noFill/>
            <a:miter lim="800000"/>
            <a:headEnd/>
            <a:tailEnd/>
          </a:ln>
          <a:effectLst/>
        </p:spPr>
        <p:txBody>
          <a:bodyPr/>
          <a:lstStyle/>
          <a:p>
            <a:pPr algn="ctr">
              <a:defRPr/>
            </a:pPr>
            <a:endParaRPr lang="en-US" altLang="zh-CN" sz="1400"/>
          </a:p>
        </p:txBody>
      </p:sp>
      <p:pic>
        <p:nvPicPr>
          <p:cNvPr id="5" name="图片 4" descr="未标题-2.png"/>
          <p:cNvPicPr>
            <a:picLocks noChangeAspect="1"/>
          </p:cNvPicPr>
          <p:nvPr userDrawn="1"/>
        </p:nvPicPr>
        <p:blipFill>
          <a:blip r:embed="rId13" cstate="print"/>
          <a:stretch>
            <a:fillRect/>
          </a:stretch>
        </p:blipFill>
        <p:spPr>
          <a:xfrm>
            <a:off x="395536" y="2276872"/>
            <a:ext cx="2323810" cy="2514286"/>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457200" y="2349500"/>
            <a:ext cx="8229600" cy="3776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457200" y="60928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6150" name="Rectangle 6"/>
          <p:cNvSpPr>
            <a:spLocks noGrp="1" noChangeArrowheads="1"/>
          </p:cNvSpPr>
          <p:nvPr>
            <p:ph type="sldNum" sz="quarter" idx="4"/>
          </p:nvPr>
        </p:nvSpPr>
        <p:spPr bwMode="auto">
          <a:xfrm>
            <a:off x="6553200" y="61214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E7F9A4D0-7BCC-4805-A9B7-5D65CBA634C4}" type="slidenum">
              <a:rPr lang="en-US" altLang="zh-CN"/>
              <a:pPr>
                <a:defRPr/>
              </a:pPr>
              <a:t>‹#›</a:t>
            </a:fld>
            <a:endParaRPr lang="en-US" altLang="zh-CN"/>
          </a:p>
        </p:txBody>
      </p:sp>
      <p:sp>
        <p:nvSpPr>
          <p:cNvPr id="6151" name="Rectangle 7"/>
          <p:cNvSpPr>
            <a:spLocks noChangeArrowheads="1"/>
          </p:cNvSpPr>
          <p:nvPr userDrawn="1"/>
        </p:nvSpPr>
        <p:spPr bwMode="auto">
          <a:xfrm>
            <a:off x="93663" y="73025"/>
            <a:ext cx="8964612" cy="619671"/>
          </a:xfrm>
          <a:prstGeom prst="rect">
            <a:avLst/>
          </a:prstGeom>
          <a:solidFill>
            <a:srgbClr val="0099CB"/>
          </a:solidFill>
          <a:ln w="9525">
            <a:noFill/>
            <a:miter lim="800000"/>
            <a:headEnd/>
            <a:tailEnd/>
          </a:ln>
          <a:effectLst/>
        </p:spPr>
        <p:txBody>
          <a:bodyPr wrap="none" anchor="ctr"/>
          <a:lstStyle/>
          <a:p>
            <a:pPr>
              <a:defRPr/>
            </a:pPr>
            <a:endParaRPr lang="zh-CN" altLang="en-US"/>
          </a:p>
        </p:txBody>
      </p:sp>
      <p:sp>
        <p:nvSpPr>
          <p:cNvPr id="6152" name="Rectangle 8"/>
          <p:cNvSpPr>
            <a:spLocks noChangeArrowheads="1"/>
          </p:cNvSpPr>
          <p:nvPr userDrawn="1"/>
        </p:nvSpPr>
        <p:spPr bwMode="auto">
          <a:xfrm>
            <a:off x="93663" y="692696"/>
            <a:ext cx="8964612" cy="433164"/>
          </a:xfrm>
          <a:prstGeom prst="rect">
            <a:avLst/>
          </a:prstGeom>
          <a:solidFill>
            <a:srgbClr val="76CDE9"/>
          </a:solidFill>
          <a:ln w="9525">
            <a:noFill/>
            <a:miter lim="800000"/>
            <a:headEnd/>
            <a:tailEnd/>
          </a:ln>
          <a:effectLst/>
        </p:spPr>
        <p:txBody>
          <a:bodyPr wrap="none" anchor="ctr"/>
          <a:lstStyle/>
          <a:p>
            <a:pPr>
              <a:defRPr/>
            </a:pPr>
            <a:endParaRPr lang="zh-CN" altLang="en-US"/>
          </a:p>
        </p:txBody>
      </p:sp>
      <p:sp>
        <p:nvSpPr>
          <p:cNvPr id="2055" name="Rectangle 9"/>
          <p:cNvSpPr>
            <a:spLocks noGrp="1" noChangeArrowheads="1"/>
          </p:cNvSpPr>
          <p:nvPr>
            <p:ph type="title"/>
          </p:nvPr>
        </p:nvSpPr>
        <p:spPr bwMode="auto">
          <a:xfrm>
            <a:off x="250825" y="260350"/>
            <a:ext cx="8218488"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154" name="Line 10"/>
          <p:cNvSpPr>
            <a:spLocks noChangeShapeType="1"/>
          </p:cNvSpPr>
          <p:nvPr userDrawn="1"/>
        </p:nvSpPr>
        <p:spPr bwMode="auto">
          <a:xfrm>
            <a:off x="0" y="6742113"/>
            <a:ext cx="9144000" cy="0"/>
          </a:xfrm>
          <a:prstGeom prst="line">
            <a:avLst/>
          </a:prstGeom>
          <a:noFill/>
          <a:ln w="9525">
            <a:solidFill>
              <a:srgbClr val="0099CB"/>
            </a:solidFill>
            <a:round/>
            <a:headEnd/>
            <a:tailEnd/>
          </a:ln>
          <a:effectLst/>
        </p:spPr>
        <p:txBody>
          <a:bodyPr/>
          <a:lstStyle/>
          <a:p>
            <a:pPr>
              <a:defRPr/>
            </a:pPr>
            <a:endParaRPr lang="zh-CN" altLang="en-US"/>
          </a:p>
        </p:txBody>
      </p:sp>
      <p:sp>
        <p:nvSpPr>
          <p:cNvPr id="6155" name="Line 11"/>
          <p:cNvSpPr>
            <a:spLocks noChangeShapeType="1"/>
          </p:cNvSpPr>
          <p:nvPr userDrawn="1"/>
        </p:nvSpPr>
        <p:spPr bwMode="auto">
          <a:xfrm>
            <a:off x="0" y="6784975"/>
            <a:ext cx="9144000" cy="0"/>
          </a:xfrm>
          <a:prstGeom prst="line">
            <a:avLst/>
          </a:prstGeom>
          <a:noFill/>
          <a:ln w="9525">
            <a:solidFill>
              <a:srgbClr val="76CDE9"/>
            </a:solidFill>
            <a:round/>
            <a:headEnd/>
            <a:tailEnd/>
          </a:ln>
          <a:effectLst/>
        </p:spPr>
        <p:txBody>
          <a:bodyPr/>
          <a:lstStyle/>
          <a:p>
            <a:pPr>
              <a:defRPr/>
            </a:pPr>
            <a:endParaRPr lang="zh-CN" altLang="en-US"/>
          </a:p>
        </p:txBody>
      </p:sp>
      <p:sp>
        <p:nvSpPr>
          <p:cNvPr id="6158" name="Rectangle 14"/>
          <p:cNvSpPr>
            <a:spLocks noGrp="1" noChangeArrowheads="1"/>
          </p:cNvSpPr>
          <p:nvPr>
            <p:ph type="ftr" sz="quarter" idx="3"/>
          </p:nvPr>
        </p:nvSpPr>
        <p:spPr bwMode="auto">
          <a:xfrm>
            <a:off x="8243888" y="6337300"/>
            <a:ext cx="90011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r>
              <a:rPr lang="zh-CN" altLang="en-US"/>
              <a:t>－页数－</a:t>
            </a:r>
          </a:p>
        </p:txBody>
      </p:sp>
      <p:pic>
        <p:nvPicPr>
          <p:cNvPr id="2061" name="Picture 17" descr="logo 拷贝"/>
          <p:cNvPicPr>
            <a:picLocks noChangeAspect="1" noChangeArrowheads="1"/>
          </p:cNvPicPr>
          <p:nvPr userDrawn="1"/>
        </p:nvPicPr>
        <p:blipFill>
          <a:blip r:embed="rId13" cstate="print"/>
          <a:srcRect/>
          <a:stretch>
            <a:fillRect/>
          </a:stretch>
        </p:blipFill>
        <p:spPr bwMode="auto">
          <a:xfrm>
            <a:off x="1" y="6237312"/>
            <a:ext cx="1297912" cy="611163"/>
          </a:xfrm>
          <a:prstGeom prst="rect">
            <a:avLst/>
          </a:prstGeom>
          <a:noFill/>
          <a:ln w="9525">
            <a:noFill/>
            <a:miter lim="800000"/>
            <a:headEnd/>
            <a:tailEnd/>
          </a:ln>
        </p:spPr>
      </p:pic>
      <p:pic>
        <p:nvPicPr>
          <p:cNvPr id="14" name="图片 13" descr="智能终端沙龙LOGO.png"/>
          <p:cNvPicPr>
            <a:picLocks noChangeAspect="1"/>
          </p:cNvPicPr>
          <p:nvPr userDrawn="1"/>
        </p:nvPicPr>
        <p:blipFill>
          <a:blip r:embed="rId14" cstate="print"/>
          <a:stretch>
            <a:fillRect/>
          </a:stretch>
        </p:blipFill>
        <p:spPr>
          <a:xfrm>
            <a:off x="8100392" y="116632"/>
            <a:ext cx="971600" cy="9716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spcBef>
          <a:spcPct val="0"/>
        </a:spcBef>
        <a:spcAft>
          <a:spcPct val="0"/>
        </a:spcAft>
        <a:defRPr sz="4400" b="1" i="0" baseline="0">
          <a:solidFill>
            <a:schemeClr val="bg1"/>
          </a:solidFill>
          <a:latin typeface="Arial Black" pitchFamily="34" charset="0"/>
          <a:ea typeface="黑体" pitchFamily="2" charset="-122"/>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7EADC1F-A8E2-4F4A-9D69-4343810C0E42}" type="slidenum">
              <a:rPr lang="en-US" altLang="zh-CN"/>
              <a:pPr>
                <a:defRPr/>
              </a:pPr>
              <a:t>‹#›</a:t>
            </a:fld>
            <a:endParaRPr lang="en-US" altLang="zh-CN"/>
          </a:p>
        </p:txBody>
      </p:sp>
      <p:sp>
        <p:nvSpPr>
          <p:cNvPr id="15367" name="Rectangle 7"/>
          <p:cNvSpPr>
            <a:spLocks noChangeArrowheads="1"/>
          </p:cNvSpPr>
          <p:nvPr userDrawn="1"/>
        </p:nvSpPr>
        <p:spPr bwMode="auto">
          <a:xfrm>
            <a:off x="0" y="0"/>
            <a:ext cx="9144000" cy="3503613"/>
          </a:xfrm>
          <a:prstGeom prst="rect">
            <a:avLst/>
          </a:prstGeom>
          <a:solidFill>
            <a:srgbClr val="0099CB"/>
          </a:solidFill>
          <a:ln w="9525">
            <a:noFill/>
            <a:miter lim="800000"/>
            <a:headEnd/>
            <a:tailEnd/>
          </a:ln>
          <a:effectLst/>
        </p:spPr>
        <p:txBody>
          <a:bodyPr wrap="none" anchor="ctr"/>
          <a:lstStyle/>
          <a:p>
            <a:pPr>
              <a:defRPr/>
            </a:pPr>
            <a:endParaRPr lang="zh-CN" altLang="en-US"/>
          </a:p>
        </p:txBody>
      </p:sp>
      <p:sp>
        <p:nvSpPr>
          <p:cNvPr id="15368" name="Rectangle 8"/>
          <p:cNvSpPr>
            <a:spLocks noChangeArrowheads="1"/>
          </p:cNvSpPr>
          <p:nvPr userDrawn="1"/>
        </p:nvSpPr>
        <p:spPr bwMode="auto">
          <a:xfrm>
            <a:off x="0" y="3527425"/>
            <a:ext cx="9144000" cy="3357563"/>
          </a:xfrm>
          <a:prstGeom prst="rect">
            <a:avLst/>
          </a:prstGeom>
          <a:solidFill>
            <a:srgbClr val="76CDE9"/>
          </a:solidFill>
          <a:ln w="9525">
            <a:noFill/>
            <a:miter lim="800000"/>
            <a:headEnd/>
            <a:tailEnd/>
          </a:ln>
          <a:effectLst/>
        </p:spPr>
        <p:txBody>
          <a:bodyPr wrap="none" anchor="ctr"/>
          <a:lstStyle/>
          <a:p>
            <a:pPr>
              <a:defRPr/>
            </a:pPr>
            <a:endParaRPr lang="zh-CN" altLang="en-US"/>
          </a:p>
        </p:txBody>
      </p:sp>
      <p:pic>
        <p:nvPicPr>
          <p:cNvPr id="3079" name="Picture 15" descr="2"/>
          <p:cNvPicPr>
            <a:picLocks noChangeAspect="1" noChangeArrowheads="1"/>
          </p:cNvPicPr>
          <p:nvPr userDrawn="1"/>
        </p:nvPicPr>
        <p:blipFill>
          <a:blip r:embed="rId14" cstate="print"/>
          <a:srcRect/>
          <a:stretch>
            <a:fillRect/>
          </a:stretch>
        </p:blipFill>
        <p:spPr bwMode="auto">
          <a:xfrm>
            <a:off x="2124075" y="2214563"/>
            <a:ext cx="4324350" cy="1276350"/>
          </a:xfrm>
          <a:prstGeom prst="rect">
            <a:avLst/>
          </a:prstGeom>
          <a:noFill/>
          <a:ln w="9525">
            <a:noFill/>
            <a:miter lim="800000"/>
            <a:headEnd/>
            <a:tailEnd/>
          </a:ln>
        </p:spPr>
      </p:pic>
      <p:pic>
        <p:nvPicPr>
          <p:cNvPr id="3080" name="Picture 17" descr="1"/>
          <p:cNvPicPr>
            <a:picLocks noChangeAspect="1" noChangeArrowheads="1"/>
          </p:cNvPicPr>
          <p:nvPr userDrawn="1"/>
        </p:nvPicPr>
        <p:blipFill>
          <a:blip r:embed="rId15" cstate="print"/>
          <a:srcRect/>
          <a:stretch>
            <a:fillRect/>
          </a:stretch>
        </p:blipFill>
        <p:spPr bwMode="auto">
          <a:xfrm>
            <a:off x="2124075" y="3525838"/>
            <a:ext cx="4324350" cy="1257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gif"/><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wmf"/></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gif"/><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页脚占位符 3"/>
          <p:cNvSpPr>
            <a:spLocks noGrp="1"/>
          </p:cNvSpPr>
          <p:nvPr>
            <p:ph type="ftr" sz="quarter" idx="10"/>
          </p:nvPr>
        </p:nvSpPr>
        <p:spPr/>
        <p:txBody>
          <a:bodyPr/>
          <a:lstStyle/>
          <a:p>
            <a:endParaRPr lang="en-US" altLang="zh-CN" sz="3600" spc="4010" dirty="0" smtClean="0">
              <a:solidFill>
                <a:schemeClr val="accent3">
                  <a:lumMod val="95000"/>
                </a:schemeClr>
              </a:solidFill>
              <a:latin typeface="黑体" pitchFamily="2" charset="-122"/>
              <a:ea typeface="黑体" pitchFamily="2" charset="-122"/>
            </a:endParaRPr>
          </a:p>
          <a:p>
            <a:r>
              <a:rPr lang="zh-CN" altLang="en-US" sz="3600" spc="4010" dirty="0" smtClean="0">
                <a:solidFill>
                  <a:schemeClr val="accent3">
                    <a:lumMod val="95000"/>
                  </a:schemeClr>
                </a:solidFill>
                <a:latin typeface="黑体" pitchFamily="2" charset="-122"/>
                <a:ea typeface="黑体" pitchFamily="2" charset="-122"/>
              </a:rPr>
              <a:t>智能终端 智汇生活</a:t>
            </a:r>
            <a:endParaRPr lang="en-US" altLang="zh-CN" sz="3600" spc="4010" dirty="0">
              <a:solidFill>
                <a:schemeClr val="accent3">
                  <a:lumMod val="95000"/>
                </a:schemeClr>
              </a:solidFill>
              <a:latin typeface="黑体" pitchFamily="2" charset="-122"/>
              <a:ea typeface="黑体" pitchFamily="2" charset="-122"/>
            </a:endParaRPr>
          </a:p>
        </p:txBody>
      </p:sp>
      <p:sp>
        <p:nvSpPr>
          <p:cNvPr id="5" name="矩形 4"/>
          <p:cNvSpPr/>
          <p:nvPr/>
        </p:nvSpPr>
        <p:spPr>
          <a:xfrm>
            <a:off x="3275856" y="2636912"/>
            <a:ext cx="5341499"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extrusionH="57150" contourW="6350" prstMaterial="metal">
              <a:bevelT w="127000" h="31750" prst="convex"/>
              <a:contourClr>
                <a:schemeClr val="accent1">
                  <a:shade val="75000"/>
                </a:schemeClr>
              </a:contourClr>
            </a:sp3d>
          </a:bodyPr>
          <a:lstStyle/>
          <a:p>
            <a:pPr algn="ctr"/>
            <a:r>
              <a:rPr lang="zh-CN" altLang="en-US" sz="5400" b="1" cap="all" spc="0" dirty="0" smtClean="0">
                <a:ln w="0">
                  <a:solidFill>
                    <a:srgbClr val="0099CB"/>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智能手机市场发展趋势</a:t>
            </a:r>
            <a:endParaRPr lang="zh-CN" altLang="en-US" sz="5400" b="1" cap="all" spc="0" dirty="0">
              <a:ln w="0">
                <a:solidFill>
                  <a:srgbClr val="0099CB"/>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7632848" cy="523220"/>
          </a:xfrm>
          <a:prstGeom prst="rect">
            <a:avLst/>
          </a:prstGeom>
          <a:noFill/>
        </p:spPr>
        <p:txBody>
          <a:bodyPr wrap="square" rtlCol="0">
            <a:spAutoFit/>
          </a:bodyPr>
          <a:lstStyle/>
          <a:p>
            <a:r>
              <a:rPr lang="zh-CN" altLang="en-US" sz="2800" dirty="0" smtClean="0"/>
              <a:t>内部动力</a:t>
            </a:r>
            <a:r>
              <a:rPr lang="en-US" altLang="zh-CN" sz="2800" dirty="0" smtClean="0"/>
              <a:t>—</a:t>
            </a:r>
            <a:r>
              <a:rPr lang="zh-CN" altLang="en-US" sz="2800" dirty="0" smtClean="0"/>
              <a:t>手机厂商盈利压力</a:t>
            </a:r>
            <a:endParaRPr lang="zh-CN" altLang="en-US" sz="2800" dirty="0"/>
          </a:p>
        </p:txBody>
      </p:sp>
      <p:sp>
        <p:nvSpPr>
          <p:cNvPr id="11" name="TextBox 10"/>
          <p:cNvSpPr txBox="1"/>
          <p:nvPr/>
        </p:nvSpPr>
        <p:spPr>
          <a:xfrm>
            <a:off x="539552" y="1239168"/>
            <a:ext cx="4824536" cy="276999"/>
          </a:xfrm>
          <a:prstGeom prst="rect">
            <a:avLst/>
          </a:prstGeom>
          <a:noFill/>
        </p:spPr>
        <p:txBody>
          <a:bodyPr wrap="square" rtlCol="0">
            <a:spAutoFit/>
          </a:bodyPr>
          <a:lstStyle/>
          <a:p>
            <a:r>
              <a:rPr lang="en-US" altLang="zh-CN" sz="1200" dirty="0" smtClean="0"/>
              <a:t>2009</a:t>
            </a:r>
            <a:r>
              <a:rPr lang="zh-CN" altLang="en-US" sz="1200" dirty="0" smtClean="0"/>
              <a:t>年</a:t>
            </a:r>
            <a:r>
              <a:rPr lang="en-US" altLang="zh-CN" sz="1200" dirty="0" smtClean="0"/>
              <a:t>Q4</a:t>
            </a:r>
            <a:r>
              <a:rPr lang="zh-CN" altLang="en-US" sz="1200" dirty="0" smtClean="0"/>
              <a:t>全球主要手机厂商利润，销售额及出货量市场份额</a:t>
            </a:r>
            <a:endParaRPr lang="zh-CN" altLang="en-US" sz="1200" dirty="0"/>
          </a:p>
        </p:txBody>
      </p:sp>
      <p:pic>
        <p:nvPicPr>
          <p:cNvPr id="3075" name="Picture 3"/>
          <p:cNvPicPr>
            <a:picLocks noChangeAspect="1" noChangeArrowheads="1"/>
          </p:cNvPicPr>
          <p:nvPr/>
        </p:nvPicPr>
        <p:blipFill>
          <a:blip r:embed="rId2" cstate="print"/>
          <a:srcRect/>
          <a:stretch>
            <a:fillRect/>
          </a:stretch>
        </p:blipFill>
        <p:spPr bwMode="auto">
          <a:xfrm>
            <a:off x="179512" y="1510184"/>
            <a:ext cx="4718419" cy="2160240"/>
          </a:xfrm>
          <a:prstGeom prst="rect">
            <a:avLst/>
          </a:prstGeom>
          <a:ln>
            <a:noFill/>
          </a:ln>
          <a:effectLst>
            <a:outerShdw blurRad="292100" dist="139700" dir="2700000" algn="tl" rotWithShape="0">
              <a:srgbClr val="333333">
                <a:alpha val="65000"/>
              </a:srgbClr>
            </a:outerShdw>
          </a:effectLst>
        </p:spPr>
      </p:pic>
      <p:graphicFrame>
        <p:nvGraphicFramePr>
          <p:cNvPr id="12" name="表格 11"/>
          <p:cNvGraphicFramePr>
            <a:graphicFrameLocks noGrp="1"/>
          </p:cNvGraphicFramePr>
          <p:nvPr/>
        </p:nvGraphicFramePr>
        <p:xfrm>
          <a:off x="251520" y="4149080"/>
          <a:ext cx="5557312" cy="2049190"/>
        </p:xfrm>
        <a:graphic>
          <a:graphicData uri="http://schemas.openxmlformats.org/drawingml/2006/table">
            <a:tbl>
              <a:tblPr/>
              <a:tblGrid>
                <a:gridCol w="831611"/>
                <a:gridCol w="560637"/>
                <a:gridCol w="581660"/>
                <a:gridCol w="581660"/>
                <a:gridCol w="523261"/>
                <a:gridCol w="467197"/>
                <a:gridCol w="504574"/>
                <a:gridCol w="497564"/>
                <a:gridCol w="504574"/>
                <a:gridCol w="504574"/>
              </a:tblGrid>
              <a:tr h="403270">
                <a:tc>
                  <a:txBody>
                    <a:bodyPr/>
                    <a:lstStyle/>
                    <a:p>
                      <a:pPr algn="ctr" fontAlgn="ctr"/>
                      <a:r>
                        <a:rPr lang="zh-CN" altLang="en-US" sz="1200" b="0" i="0" u="none" strike="noStrike" dirty="0">
                          <a:solidFill>
                            <a:srgbClr val="000000"/>
                          </a:solidFill>
                          <a:latin typeface="宋体"/>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dirty="0">
                          <a:solidFill>
                            <a:srgbClr val="000000"/>
                          </a:solidFill>
                          <a:latin typeface="宋体"/>
                        </a:rPr>
                        <a:t>诺基亚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dirty="0">
                          <a:solidFill>
                            <a:srgbClr val="000000"/>
                          </a:solidFill>
                          <a:latin typeface="宋体"/>
                        </a:rPr>
                        <a:t>苹果</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en-US" sz="1200" b="0" i="0" u="none" strike="noStrike" dirty="0">
                          <a:solidFill>
                            <a:srgbClr val="000000"/>
                          </a:solidFill>
                          <a:latin typeface="宋体"/>
                        </a:rPr>
                        <a:t>RIM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en-US" sz="1200" b="0" i="0" u="none" strike="noStrike" dirty="0">
                          <a:solidFill>
                            <a:srgbClr val="000000"/>
                          </a:solidFill>
                          <a:latin typeface="宋体"/>
                        </a:rPr>
                        <a:t>HTC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dirty="0">
                          <a:solidFill>
                            <a:srgbClr val="000000"/>
                          </a:solidFill>
                          <a:latin typeface="宋体"/>
                        </a:rPr>
                        <a:t>三星</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en-US" sz="1200" b="0" i="0" u="none" strike="noStrike" dirty="0">
                          <a:solidFill>
                            <a:srgbClr val="000000"/>
                          </a:solidFill>
                          <a:latin typeface="宋体"/>
                        </a:rPr>
                        <a:t>LG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a:solidFill>
                            <a:srgbClr val="000000"/>
                          </a:solidFill>
                          <a:latin typeface="宋体"/>
                        </a:rPr>
                        <a:t>索爱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dirty="0" smtClean="0">
                          <a:solidFill>
                            <a:srgbClr val="000000"/>
                          </a:solidFill>
                          <a:latin typeface="宋体"/>
                        </a:rPr>
                        <a:t>摩托罗拉</a:t>
                      </a:r>
                      <a:endParaRPr lang="zh-CN" altLang="en-US" sz="1200" b="0" i="0" u="none" strike="noStrike" dirty="0">
                        <a:solidFill>
                          <a:srgbClr val="000000"/>
                        </a:solidFill>
                        <a:latin typeface="宋体"/>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zh-CN" altLang="en-US" sz="1200" b="0" i="0" u="none" strike="noStrike" dirty="0">
                          <a:solidFill>
                            <a:srgbClr val="000000"/>
                          </a:solidFill>
                          <a:latin typeface="宋体"/>
                        </a:rPr>
                        <a:t>中兴</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403098">
                <a:tc>
                  <a:txBody>
                    <a:bodyPr/>
                    <a:lstStyle/>
                    <a:p>
                      <a:pPr algn="ctr" fontAlgn="ctr"/>
                      <a:r>
                        <a:rPr lang="zh-CN" altLang="en-US" sz="1200" b="0" i="0" u="none" strike="noStrike">
                          <a:solidFill>
                            <a:srgbClr val="000000"/>
                          </a:solidFill>
                          <a:latin typeface="宋体"/>
                        </a:rPr>
                        <a:t>出货量份额</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200" b="0" i="0" u="none" strike="noStrike" dirty="0" smtClean="0">
                        <a:solidFill>
                          <a:srgbClr val="000000"/>
                        </a:solidFill>
                        <a:latin typeface="宋体"/>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dirty="0" smtClean="0">
                          <a:solidFill>
                            <a:srgbClr val="000000"/>
                          </a:solidFill>
                          <a:latin typeface="宋体"/>
                        </a:rPr>
                        <a:t>—</a:t>
                      </a:r>
                    </a:p>
                    <a:p>
                      <a:pPr algn="ctr" fontAlgn="ctr"/>
                      <a:endParaRPr lang="en-US" altLang="zh-CN" sz="1200" b="0" i="0" u="none" strike="noStrike" dirty="0">
                        <a:solidFill>
                          <a:srgbClr val="000000"/>
                        </a:solidFill>
                        <a:latin typeface="宋体"/>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0522">
                <a:tc>
                  <a:txBody>
                    <a:bodyPr/>
                    <a:lstStyle/>
                    <a:p>
                      <a:pPr algn="ctr" fontAlgn="ctr"/>
                      <a:r>
                        <a:rPr lang="zh-CN" altLang="en-US" sz="1200" b="0" i="0" u="none" strike="noStrike">
                          <a:solidFill>
                            <a:srgbClr val="000000"/>
                          </a:solidFill>
                          <a:latin typeface="宋体"/>
                        </a:rPr>
                        <a:t>销售额份额</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200" b="0" i="0" u="none" strike="noStrike" dirty="0" smtClean="0">
                        <a:solidFill>
                          <a:srgbClr val="000000"/>
                        </a:solidFill>
                        <a:latin typeface="宋体"/>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dirty="0" smtClean="0">
                          <a:solidFill>
                            <a:srgbClr val="000000"/>
                          </a:solidFill>
                          <a:latin typeface="宋体"/>
                        </a:rPr>
                        <a:t>—</a:t>
                      </a:r>
                    </a:p>
                    <a:p>
                      <a:pPr algn="ctr" fontAlgn="ctr"/>
                      <a:r>
                        <a:rPr lang="zh-CN" altLang="en-US" sz="1200" b="0" i="0" u="none" strike="noStrike" dirty="0">
                          <a:solidFill>
                            <a:srgbClr val="000000"/>
                          </a:solidFill>
                          <a:latin typeface="宋体"/>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200" b="0" i="0" u="none" strike="noStrike" kern="1200" dirty="0">
                          <a:solidFill>
                            <a:srgbClr val="000000"/>
                          </a:solidFill>
                          <a:latin typeface="宋体"/>
                          <a:ea typeface="+mn-ea"/>
                          <a:cs typeface="+mn-cs"/>
                        </a:rPr>
                        <a:t>　</a:t>
                      </a:r>
                      <a:endParaRPr lang="en-US" altLang="zh-CN" sz="1200" b="0" i="0" u="none" strike="noStrike" kern="1200" dirty="0" smtClean="0">
                        <a:solidFill>
                          <a:srgbClr val="000000"/>
                        </a:solidFill>
                        <a:latin typeface="宋体"/>
                        <a:ea typeface="+mn-ea"/>
                        <a:cs typeface="+mn-cs"/>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latin typeface="宋体"/>
                          <a:ea typeface="+mn-ea"/>
                          <a:cs typeface="+mn-cs"/>
                        </a:rPr>
                        <a:t>—</a:t>
                      </a:r>
                    </a:p>
                    <a:p>
                      <a:pPr algn="ctr" fontAlgn="ctr"/>
                      <a:endParaRPr lang="zh-CN" altLang="en-US" sz="1200" b="0" i="0" u="none" strike="noStrike" kern="1200" dirty="0">
                        <a:solidFill>
                          <a:srgbClr val="000000"/>
                        </a:solidFill>
                        <a:latin typeface="宋体"/>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kern="1200" dirty="0" smtClean="0">
                          <a:solidFill>
                            <a:srgbClr val="000000"/>
                          </a:solidFill>
                          <a:latin typeface="宋体"/>
                          <a:ea typeface="+mn-ea"/>
                          <a:cs typeface="+mn-cs"/>
                        </a:rPr>
                        <a:t>3%</a:t>
                      </a:r>
                      <a:endParaRPr lang="zh-CN" altLang="en-US" sz="1200" b="0" i="0" u="none" strike="noStrike" kern="1200" dirty="0">
                        <a:solidFill>
                          <a:srgbClr val="000000"/>
                        </a:solidFill>
                        <a:latin typeface="宋体"/>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200" b="0" i="0" u="none" strike="noStrike" kern="1200" dirty="0" smtClean="0">
                        <a:solidFill>
                          <a:srgbClr val="000000"/>
                        </a:solidFill>
                        <a:latin typeface="宋体"/>
                        <a:ea typeface="+mn-ea"/>
                        <a:cs typeface="+mn-cs"/>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latin typeface="宋体"/>
                          <a:ea typeface="+mn-ea"/>
                          <a:cs typeface="+mn-cs"/>
                        </a:rPr>
                        <a:t>—</a:t>
                      </a:r>
                    </a:p>
                    <a:p>
                      <a:pPr algn="ctr" fontAlgn="ctr"/>
                      <a:r>
                        <a:rPr lang="zh-CN" altLang="en-US" sz="1200" b="0" i="0" u="none" strike="noStrike" kern="1200" dirty="0">
                          <a:solidFill>
                            <a:srgbClr val="000000"/>
                          </a:solidFill>
                          <a:latin typeface="宋体"/>
                          <a:ea typeface="+mn-ea"/>
                          <a:cs typeface="+mn-c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270">
                <a:tc>
                  <a:txBody>
                    <a:bodyPr/>
                    <a:lstStyle/>
                    <a:p>
                      <a:pPr algn="ctr" fontAlgn="ctr"/>
                      <a:r>
                        <a:rPr lang="zh-CN" altLang="en-US" sz="1200" b="0" i="0" u="none" strike="noStrike">
                          <a:solidFill>
                            <a:srgbClr val="000000"/>
                          </a:solidFill>
                          <a:latin typeface="宋体"/>
                        </a:rPr>
                        <a:t>利润份额</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1200" b="0" i="0" u="none" strike="noStrike" dirty="0" smtClean="0">
                        <a:solidFill>
                          <a:srgbClr val="000000"/>
                        </a:solidFill>
                        <a:latin typeface="宋体"/>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dirty="0" smtClean="0">
                          <a:solidFill>
                            <a:srgbClr val="000000"/>
                          </a:solidFill>
                          <a:latin typeface="宋体"/>
                        </a:rPr>
                        <a:t>—</a:t>
                      </a:r>
                    </a:p>
                    <a:p>
                      <a:pPr algn="ctr" fontAlgn="ctr"/>
                      <a:endParaRPr lang="en-US" altLang="zh-CN" sz="1200" b="0" i="0" u="none" strike="noStrike" dirty="0">
                        <a:solidFill>
                          <a:srgbClr val="000000"/>
                        </a:solidFill>
                        <a:latin typeface="宋体"/>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6156176" y="4365104"/>
            <a:ext cx="2772816" cy="1077218"/>
          </a:xfrm>
          <a:prstGeom prst="rect">
            <a:avLst/>
          </a:prstGeom>
        </p:spPr>
        <p:txBody>
          <a:bodyPr wrap="square">
            <a:spAutoFit/>
          </a:bodyPr>
          <a:lstStyle/>
          <a:p>
            <a:r>
              <a:rPr lang="zh-CN" altLang="en-US" sz="1600" dirty="0" smtClean="0"/>
              <a:t>由于竞争激烈，新兴市场中的功能手机利润率低且市场逐渐饱和，智能手机已经成为各厂商利润增长的新动力。</a:t>
            </a:r>
            <a:endParaRPr lang="en-US" altLang="zh-CN" sz="1600" dirty="0" smtClean="0"/>
          </a:p>
        </p:txBody>
      </p:sp>
      <p:sp>
        <p:nvSpPr>
          <p:cNvPr id="14" name="TextBox 13"/>
          <p:cNvSpPr txBox="1"/>
          <p:nvPr/>
        </p:nvSpPr>
        <p:spPr>
          <a:xfrm>
            <a:off x="5652120" y="1196752"/>
            <a:ext cx="3168352" cy="276999"/>
          </a:xfrm>
          <a:prstGeom prst="rect">
            <a:avLst/>
          </a:prstGeom>
          <a:noFill/>
        </p:spPr>
        <p:txBody>
          <a:bodyPr wrap="square" rtlCol="0">
            <a:spAutoFit/>
          </a:bodyPr>
          <a:lstStyle/>
          <a:p>
            <a:r>
              <a:rPr lang="en-US" altLang="zh-CN" sz="1200" dirty="0" smtClean="0"/>
              <a:t>2010</a:t>
            </a:r>
            <a:r>
              <a:rPr lang="zh-CN" altLang="en-US" sz="1200" dirty="0" smtClean="0"/>
              <a:t>年</a:t>
            </a:r>
            <a:r>
              <a:rPr lang="en-US" altLang="zh-CN" sz="1200" dirty="0" smtClean="0"/>
              <a:t>Q2</a:t>
            </a:r>
            <a:r>
              <a:rPr lang="zh-CN" altLang="en-US" sz="1200" dirty="0" smtClean="0"/>
              <a:t>主要手机厂商净利润率统计</a:t>
            </a:r>
            <a:endParaRPr lang="zh-CN" altLang="en-US" sz="1200" dirty="0"/>
          </a:p>
        </p:txBody>
      </p:sp>
      <p:pic>
        <p:nvPicPr>
          <p:cNvPr id="1026" name="Picture 2"/>
          <p:cNvPicPr>
            <a:picLocks noChangeAspect="1" noChangeArrowheads="1"/>
          </p:cNvPicPr>
          <p:nvPr/>
        </p:nvPicPr>
        <p:blipFill>
          <a:blip r:embed="rId3" cstate="print"/>
          <a:srcRect/>
          <a:stretch>
            <a:fillRect/>
          </a:stretch>
        </p:blipFill>
        <p:spPr bwMode="auto">
          <a:xfrm>
            <a:off x="5148064" y="1488976"/>
            <a:ext cx="3744416" cy="215604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7632848" cy="523220"/>
          </a:xfrm>
          <a:prstGeom prst="rect">
            <a:avLst/>
          </a:prstGeom>
          <a:noFill/>
        </p:spPr>
        <p:txBody>
          <a:bodyPr wrap="square" rtlCol="0">
            <a:spAutoFit/>
          </a:bodyPr>
          <a:lstStyle/>
          <a:p>
            <a:pPr>
              <a:spcBef>
                <a:spcPct val="50000"/>
              </a:spcBef>
            </a:pPr>
            <a:r>
              <a:rPr lang="zh-CN" altLang="en-US" sz="2800" dirty="0" smtClean="0"/>
              <a:t>内部动力</a:t>
            </a:r>
            <a:r>
              <a:rPr lang="en-US" altLang="zh-CN" sz="2800" dirty="0" smtClean="0"/>
              <a:t>—</a:t>
            </a:r>
            <a:r>
              <a:rPr lang="zh-CN" altLang="en-US" sz="2800" dirty="0" smtClean="0"/>
              <a:t>操作系统逐渐完善</a:t>
            </a:r>
            <a:endParaRPr lang="en-US" altLang="zh-CN" sz="2800" dirty="0" smtClean="0"/>
          </a:p>
        </p:txBody>
      </p:sp>
      <p:sp>
        <p:nvSpPr>
          <p:cNvPr id="4" name="Oval 2"/>
          <p:cNvSpPr>
            <a:spLocks noChangeArrowheads="1"/>
          </p:cNvSpPr>
          <p:nvPr/>
        </p:nvSpPr>
        <p:spPr bwMode="gray">
          <a:xfrm>
            <a:off x="3779912" y="2924944"/>
            <a:ext cx="1928345" cy="1763532"/>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w="9525">
            <a:noFill/>
            <a:round/>
            <a:headEnd/>
            <a:tailEnd/>
          </a:ln>
          <a:effectLst/>
        </p:spPr>
        <p:txBody>
          <a:bodyPr wrap="none" anchor="ctr"/>
          <a:lstStyle/>
          <a:p>
            <a:endParaRPr lang="zh-CN" altLang="en-US"/>
          </a:p>
        </p:txBody>
      </p:sp>
      <p:sp>
        <p:nvSpPr>
          <p:cNvPr id="5" name="Oval 3"/>
          <p:cNvSpPr>
            <a:spLocks noChangeArrowheads="1"/>
          </p:cNvSpPr>
          <p:nvPr/>
        </p:nvSpPr>
        <p:spPr bwMode="gray">
          <a:xfrm>
            <a:off x="4055244" y="3153668"/>
            <a:ext cx="1416151" cy="1293848"/>
          </a:xfrm>
          <a:prstGeom prst="ellipse">
            <a:avLst/>
          </a:prstGeom>
          <a:gradFill rotWithShape="1">
            <a:gsLst>
              <a:gs pos="0">
                <a:srgbClr val="FFFFFF">
                  <a:gamma/>
                  <a:shade val="63137"/>
                  <a:invGamma/>
                </a:srgbClr>
              </a:gs>
              <a:gs pos="50000">
                <a:srgbClr val="FFFFFF"/>
              </a:gs>
              <a:gs pos="100000">
                <a:srgbClr val="FFFFFF">
                  <a:gamma/>
                  <a:shade val="63137"/>
                  <a:invGamma/>
                </a:srgbClr>
              </a:gs>
            </a:gsLst>
            <a:lin ang="2700000" scaled="1"/>
          </a:gradFill>
          <a:ln w="9525">
            <a:noFill/>
            <a:round/>
            <a:headEnd/>
            <a:tailEnd/>
          </a:ln>
          <a:effectLst>
            <a:prstShdw prst="shdw17" dist="17961" dir="2700000">
              <a:srgbClr val="FFFFFF">
                <a:gamma/>
                <a:shade val="60000"/>
                <a:invGamma/>
              </a:srgbClr>
            </a:prstShdw>
          </a:effectLst>
        </p:spPr>
        <p:txBody>
          <a:bodyPr wrap="none" anchor="ctr"/>
          <a:lstStyle/>
          <a:p>
            <a:endParaRPr lang="zh-CN" altLang="en-US"/>
          </a:p>
        </p:txBody>
      </p:sp>
      <p:sp>
        <p:nvSpPr>
          <p:cNvPr id="7" name="Text Box 4"/>
          <p:cNvSpPr txBox="1">
            <a:spLocks noChangeArrowheads="1"/>
          </p:cNvSpPr>
          <p:nvPr/>
        </p:nvSpPr>
        <p:spPr bwMode="gray">
          <a:xfrm>
            <a:off x="4046736" y="3420492"/>
            <a:ext cx="1449374" cy="830997"/>
          </a:xfrm>
          <a:prstGeom prst="rect">
            <a:avLst/>
          </a:prstGeom>
          <a:noFill/>
          <a:ln w="9525" algn="ctr">
            <a:noFill/>
            <a:miter lim="800000"/>
            <a:headEnd/>
            <a:tailEnd/>
          </a:ln>
          <a:effectLst/>
        </p:spPr>
        <p:txBody>
          <a:bodyPr wrap="square">
            <a:spAutoFit/>
          </a:bodyPr>
          <a:lstStyle/>
          <a:p>
            <a:pPr algn="ctr" eaLnBrk="1" hangingPunct="1"/>
            <a:r>
              <a:rPr lang="zh-CN" altLang="en-US" sz="1200" dirty="0" smtClean="0">
                <a:latin typeface="Arial" pitchFamily="34" charset="0"/>
                <a:ea typeface="宋体" pitchFamily="2" charset="-122"/>
                <a:cs typeface="Arial" pitchFamily="34" charset="0"/>
              </a:rPr>
              <a:t>智能手机操作系统的不断完善。为各种终端应用提供了统一标准。</a:t>
            </a:r>
            <a:endParaRPr lang="en-US" altLang="zh-CN" sz="1200" dirty="0">
              <a:latin typeface="Arial" pitchFamily="34" charset="0"/>
              <a:ea typeface="宋体" pitchFamily="2" charset="-122"/>
              <a:cs typeface="Arial" pitchFamily="34" charset="0"/>
            </a:endParaRPr>
          </a:p>
        </p:txBody>
      </p:sp>
      <p:sp>
        <p:nvSpPr>
          <p:cNvPr id="8" name="Oval 5"/>
          <p:cNvSpPr>
            <a:spLocks noChangeArrowheads="1"/>
          </p:cNvSpPr>
          <p:nvPr/>
        </p:nvSpPr>
        <p:spPr bwMode="gray">
          <a:xfrm rot="1430016">
            <a:off x="5935837" y="4992653"/>
            <a:ext cx="1255571" cy="1136864"/>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9" name="Picture 6" descr="cir_lighteffect0"/>
          <p:cNvPicPr>
            <a:picLocks noChangeAspect="1" noChangeArrowheads="1"/>
          </p:cNvPicPr>
          <p:nvPr/>
        </p:nvPicPr>
        <p:blipFill>
          <a:blip r:embed="rId2" cstate="print">
            <a:lum bright="18000" contrast="-12000"/>
          </a:blip>
          <a:srcRect/>
          <a:stretch>
            <a:fillRect/>
          </a:stretch>
        </p:blipFill>
        <p:spPr bwMode="gray">
          <a:xfrm rot="1430016">
            <a:off x="5903706" y="4804656"/>
            <a:ext cx="1317864" cy="1129598"/>
          </a:xfrm>
          <a:prstGeom prst="rect">
            <a:avLst/>
          </a:prstGeom>
          <a:noFill/>
        </p:spPr>
      </p:pic>
      <p:sp>
        <p:nvSpPr>
          <p:cNvPr id="11" name="Oval 8"/>
          <p:cNvSpPr>
            <a:spLocks noChangeArrowheads="1"/>
          </p:cNvSpPr>
          <p:nvPr/>
        </p:nvSpPr>
        <p:spPr bwMode="black">
          <a:xfrm rot="1430016">
            <a:off x="5656270" y="4884578"/>
            <a:ext cx="1438299" cy="1314104"/>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12" name="Oval 9"/>
          <p:cNvSpPr>
            <a:spLocks noChangeArrowheads="1"/>
          </p:cNvSpPr>
          <p:nvPr/>
        </p:nvSpPr>
        <p:spPr bwMode="black">
          <a:xfrm>
            <a:off x="3666492" y="2835555"/>
            <a:ext cx="2163678" cy="1980017"/>
          </a:xfrm>
          <a:prstGeom prst="ellipse">
            <a:avLst/>
          </a:prstGeom>
          <a:noFill/>
          <a:ln w="38100">
            <a:solidFill>
              <a:srgbClr val="EAEAEA"/>
            </a:solidFill>
            <a:round/>
            <a:headEnd/>
            <a:tailEnd/>
          </a:ln>
          <a:effectLst/>
        </p:spPr>
        <p:txBody>
          <a:bodyPr wrap="none" anchor="ctr"/>
          <a:lstStyle/>
          <a:p>
            <a:endParaRPr lang="zh-CN" altLang="en-US"/>
          </a:p>
        </p:txBody>
      </p:sp>
      <p:sp>
        <p:nvSpPr>
          <p:cNvPr id="13" name="Line 10"/>
          <p:cNvSpPr>
            <a:spLocks noChangeShapeType="1"/>
          </p:cNvSpPr>
          <p:nvPr/>
        </p:nvSpPr>
        <p:spPr bwMode="black">
          <a:xfrm flipV="1">
            <a:off x="3396676" y="4592816"/>
            <a:ext cx="424983" cy="243071"/>
          </a:xfrm>
          <a:prstGeom prst="line">
            <a:avLst/>
          </a:prstGeom>
          <a:noFill/>
          <a:ln w="38100">
            <a:solidFill>
              <a:srgbClr val="EAEAEA"/>
            </a:solidFill>
            <a:round/>
            <a:headEnd/>
            <a:tailEnd/>
          </a:ln>
          <a:effectLst/>
        </p:spPr>
        <p:txBody>
          <a:bodyPr/>
          <a:lstStyle/>
          <a:p>
            <a:endParaRPr lang="zh-CN" altLang="en-US"/>
          </a:p>
        </p:txBody>
      </p:sp>
      <p:sp>
        <p:nvSpPr>
          <p:cNvPr id="14" name="Line 11"/>
          <p:cNvSpPr>
            <a:spLocks noChangeShapeType="1"/>
          </p:cNvSpPr>
          <p:nvPr/>
        </p:nvSpPr>
        <p:spPr bwMode="black">
          <a:xfrm flipV="1">
            <a:off x="3312336" y="4442003"/>
            <a:ext cx="423599" cy="243071"/>
          </a:xfrm>
          <a:prstGeom prst="line">
            <a:avLst/>
          </a:prstGeom>
          <a:noFill/>
          <a:ln w="38100">
            <a:solidFill>
              <a:srgbClr val="EAEAEA"/>
            </a:solidFill>
            <a:round/>
            <a:headEnd/>
            <a:tailEnd/>
          </a:ln>
          <a:effectLst/>
        </p:spPr>
        <p:txBody>
          <a:bodyPr/>
          <a:lstStyle/>
          <a:p>
            <a:endParaRPr lang="zh-CN" altLang="en-US"/>
          </a:p>
        </p:txBody>
      </p:sp>
      <p:sp>
        <p:nvSpPr>
          <p:cNvPr id="15" name="Line 12"/>
          <p:cNvSpPr>
            <a:spLocks noChangeShapeType="1"/>
          </p:cNvSpPr>
          <p:nvPr/>
        </p:nvSpPr>
        <p:spPr bwMode="black">
          <a:xfrm rot="21018513" flipV="1">
            <a:off x="5088122" y="2473674"/>
            <a:ext cx="424983" cy="243071"/>
          </a:xfrm>
          <a:prstGeom prst="line">
            <a:avLst/>
          </a:prstGeom>
          <a:noFill/>
          <a:ln w="38100">
            <a:solidFill>
              <a:srgbClr val="EAEAEA"/>
            </a:solidFill>
            <a:round/>
            <a:headEnd/>
            <a:tailEnd/>
          </a:ln>
          <a:effectLst/>
        </p:spPr>
        <p:txBody>
          <a:bodyPr/>
          <a:lstStyle/>
          <a:p>
            <a:endParaRPr lang="zh-CN" altLang="en-US"/>
          </a:p>
        </p:txBody>
      </p:sp>
      <p:sp>
        <p:nvSpPr>
          <p:cNvPr id="16" name="Line 13"/>
          <p:cNvSpPr>
            <a:spLocks noChangeShapeType="1"/>
          </p:cNvSpPr>
          <p:nvPr/>
        </p:nvSpPr>
        <p:spPr bwMode="black">
          <a:xfrm rot="21018513" flipV="1">
            <a:off x="4980376" y="2340324"/>
            <a:ext cx="426368" cy="243071"/>
          </a:xfrm>
          <a:prstGeom prst="line">
            <a:avLst/>
          </a:prstGeom>
          <a:noFill/>
          <a:ln w="38100">
            <a:solidFill>
              <a:srgbClr val="EAEAEA"/>
            </a:solidFill>
            <a:round/>
            <a:headEnd/>
            <a:tailEnd/>
          </a:ln>
          <a:effectLst/>
        </p:spPr>
        <p:txBody>
          <a:bodyPr/>
          <a:lstStyle/>
          <a:p>
            <a:endParaRPr lang="zh-CN" altLang="en-US"/>
          </a:p>
        </p:txBody>
      </p:sp>
      <p:sp>
        <p:nvSpPr>
          <p:cNvPr id="17" name="Oval 14"/>
          <p:cNvSpPr>
            <a:spLocks noChangeArrowheads="1"/>
          </p:cNvSpPr>
          <p:nvPr/>
        </p:nvSpPr>
        <p:spPr bwMode="gray">
          <a:xfrm>
            <a:off x="2086867" y="4822974"/>
            <a:ext cx="1256955" cy="1136864"/>
          </a:xfrm>
          <a:prstGeom prst="ellipse">
            <a:avLst/>
          </a:prstGeom>
          <a:gradFill rotWithShape="1">
            <a:gsLst>
              <a:gs pos="0">
                <a:schemeClr val="hlink"/>
              </a:gs>
              <a:gs pos="100000">
                <a:schemeClr val="hlink">
                  <a:gamma/>
                  <a:shade val="3176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18" name="Picture 15" descr="cir_lighteffect0"/>
          <p:cNvPicPr>
            <a:picLocks noChangeAspect="1" noChangeArrowheads="1"/>
          </p:cNvPicPr>
          <p:nvPr/>
        </p:nvPicPr>
        <p:blipFill>
          <a:blip r:embed="rId2" cstate="print">
            <a:lum bright="18000" contrast="-12000"/>
          </a:blip>
          <a:srcRect/>
          <a:stretch>
            <a:fillRect/>
          </a:stretch>
        </p:blipFill>
        <p:spPr bwMode="gray">
          <a:xfrm>
            <a:off x="2056121" y="4634977"/>
            <a:ext cx="1317864" cy="1129598"/>
          </a:xfrm>
          <a:prstGeom prst="rect">
            <a:avLst/>
          </a:prstGeom>
          <a:noFill/>
        </p:spPr>
      </p:pic>
      <p:sp>
        <p:nvSpPr>
          <p:cNvPr id="20" name="Oval 17"/>
          <p:cNvSpPr>
            <a:spLocks noChangeArrowheads="1"/>
          </p:cNvSpPr>
          <p:nvPr/>
        </p:nvSpPr>
        <p:spPr bwMode="black">
          <a:xfrm>
            <a:off x="2011683" y="4766063"/>
            <a:ext cx="1436915" cy="1312837"/>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21" name="Oval 18"/>
          <p:cNvSpPr>
            <a:spLocks noChangeArrowheads="1"/>
          </p:cNvSpPr>
          <p:nvPr/>
        </p:nvSpPr>
        <p:spPr bwMode="gray">
          <a:xfrm>
            <a:off x="2007528" y="1364107"/>
            <a:ext cx="1255570" cy="1135598"/>
          </a:xfrm>
          <a:prstGeom prst="ellipse">
            <a:avLst/>
          </a:prstGeom>
          <a:gradFill rotWithShape="1">
            <a:gsLst>
              <a:gs pos="0">
                <a:schemeClr val="folHlink"/>
              </a:gs>
              <a:gs pos="100000">
                <a:schemeClr val="folHlink">
                  <a:gamma/>
                  <a:shade val="4627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22" name="Picture 19" descr="cir_lighteffect0"/>
          <p:cNvPicPr>
            <a:picLocks noChangeAspect="1" noChangeArrowheads="1"/>
          </p:cNvPicPr>
          <p:nvPr/>
        </p:nvPicPr>
        <p:blipFill>
          <a:blip r:embed="rId2" cstate="print">
            <a:lum bright="18000" contrast="-12000"/>
          </a:blip>
          <a:srcRect/>
          <a:stretch>
            <a:fillRect/>
          </a:stretch>
        </p:blipFill>
        <p:spPr bwMode="gray">
          <a:xfrm>
            <a:off x="1975397" y="1176229"/>
            <a:ext cx="1317864" cy="1128214"/>
          </a:xfrm>
          <a:prstGeom prst="rect">
            <a:avLst/>
          </a:prstGeom>
          <a:noFill/>
        </p:spPr>
      </p:pic>
      <p:sp>
        <p:nvSpPr>
          <p:cNvPr id="24" name="Oval 21"/>
          <p:cNvSpPr>
            <a:spLocks noChangeArrowheads="1"/>
          </p:cNvSpPr>
          <p:nvPr/>
        </p:nvSpPr>
        <p:spPr bwMode="black">
          <a:xfrm>
            <a:off x="1931161" y="1305930"/>
            <a:ext cx="1438300" cy="1312838"/>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25" name="Line 22"/>
          <p:cNvSpPr>
            <a:spLocks noChangeShapeType="1"/>
          </p:cNvSpPr>
          <p:nvPr/>
        </p:nvSpPr>
        <p:spPr bwMode="black">
          <a:xfrm>
            <a:off x="3127525" y="2544381"/>
            <a:ext cx="490046" cy="273455"/>
          </a:xfrm>
          <a:prstGeom prst="line">
            <a:avLst/>
          </a:prstGeom>
          <a:noFill/>
          <a:ln w="38100">
            <a:solidFill>
              <a:srgbClr val="EAEAEA"/>
            </a:solidFill>
            <a:round/>
            <a:headEnd/>
            <a:tailEnd/>
          </a:ln>
          <a:effectLst/>
        </p:spPr>
        <p:txBody>
          <a:bodyPr/>
          <a:lstStyle/>
          <a:p>
            <a:endParaRPr lang="zh-CN" altLang="en-US"/>
          </a:p>
        </p:txBody>
      </p:sp>
      <p:sp>
        <p:nvSpPr>
          <p:cNvPr id="26" name="Line 23"/>
          <p:cNvSpPr>
            <a:spLocks noChangeShapeType="1"/>
          </p:cNvSpPr>
          <p:nvPr/>
        </p:nvSpPr>
        <p:spPr bwMode="black">
          <a:xfrm>
            <a:off x="3230455" y="2391349"/>
            <a:ext cx="491431" cy="273455"/>
          </a:xfrm>
          <a:prstGeom prst="line">
            <a:avLst/>
          </a:prstGeom>
          <a:noFill/>
          <a:ln w="38100">
            <a:solidFill>
              <a:srgbClr val="EAEAEA"/>
            </a:solidFill>
            <a:round/>
            <a:headEnd/>
            <a:tailEnd/>
          </a:ln>
          <a:effectLst/>
        </p:spPr>
        <p:txBody>
          <a:bodyPr/>
          <a:lstStyle/>
          <a:p>
            <a:endParaRPr lang="zh-CN" altLang="en-US"/>
          </a:p>
        </p:txBody>
      </p:sp>
      <p:sp>
        <p:nvSpPr>
          <p:cNvPr id="27" name="Oval 24"/>
          <p:cNvSpPr>
            <a:spLocks noChangeArrowheads="1"/>
          </p:cNvSpPr>
          <p:nvPr/>
        </p:nvSpPr>
        <p:spPr bwMode="gray">
          <a:xfrm rot="21018513">
            <a:off x="5493449" y="1348432"/>
            <a:ext cx="1255570" cy="1135598"/>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28" name="Picture 25" descr="cir_lighteffect0"/>
          <p:cNvPicPr>
            <a:picLocks noChangeAspect="1" noChangeArrowheads="1"/>
          </p:cNvPicPr>
          <p:nvPr/>
        </p:nvPicPr>
        <p:blipFill>
          <a:blip r:embed="rId2" cstate="print">
            <a:lum bright="18000" contrast="-12000"/>
          </a:blip>
          <a:srcRect/>
          <a:stretch>
            <a:fillRect/>
          </a:stretch>
        </p:blipFill>
        <p:spPr bwMode="gray">
          <a:xfrm rot="21018513">
            <a:off x="5647805" y="1320245"/>
            <a:ext cx="1317864" cy="1128214"/>
          </a:xfrm>
          <a:prstGeom prst="rect">
            <a:avLst/>
          </a:prstGeom>
          <a:noFill/>
        </p:spPr>
      </p:pic>
      <p:sp>
        <p:nvSpPr>
          <p:cNvPr id="29" name="Rectangle 26"/>
          <p:cNvSpPr>
            <a:spLocks noChangeArrowheads="1"/>
          </p:cNvSpPr>
          <p:nvPr/>
        </p:nvSpPr>
        <p:spPr bwMode="white">
          <a:xfrm rot="21018513">
            <a:off x="5482894" y="1618073"/>
            <a:ext cx="1302637" cy="707886"/>
          </a:xfrm>
          <a:prstGeom prst="rect">
            <a:avLst/>
          </a:prstGeom>
          <a:noFill/>
          <a:ln w="9525" algn="ctr">
            <a:noFill/>
            <a:miter lim="800000"/>
            <a:headEnd/>
            <a:tailEnd/>
          </a:ln>
          <a:effectLst/>
        </p:spPr>
        <p:txBody>
          <a:bodyPr wrap="square">
            <a:spAutoFit/>
          </a:bodyPr>
          <a:lstStyle/>
          <a:p>
            <a:pPr algn="ctr" eaLnBrk="1" hangingPunct="1"/>
            <a:r>
              <a:rPr lang="en-US" altLang="zh-CN" sz="2000" b="1">
                <a:solidFill>
                  <a:srgbClr val="F8F8F8"/>
                </a:solidFill>
                <a:effectLst>
                  <a:outerShdw blurRad="38100" dist="38100" dir="2700000" algn="tl">
                    <a:srgbClr val="000000"/>
                  </a:outerShdw>
                </a:effectLst>
                <a:latin typeface="Arial" pitchFamily="34" charset="0"/>
                <a:ea typeface="宋体" pitchFamily="2" charset="-122"/>
                <a:cs typeface="Arial" pitchFamily="34" charset="0"/>
              </a:rPr>
              <a:t> Title in here</a:t>
            </a:r>
            <a:endParaRPr lang="en-US" altLang="zh-CN" sz="2000">
              <a:latin typeface="Arial" pitchFamily="34" charset="0"/>
              <a:ea typeface="宋体" pitchFamily="2" charset="-122"/>
              <a:cs typeface="Arial" pitchFamily="34" charset="0"/>
            </a:endParaRPr>
          </a:p>
        </p:txBody>
      </p:sp>
      <p:sp>
        <p:nvSpPr>
          <p:cNvPr id="30" name="Oval 27"/>
          <p:cNvSpPr>
            <a:spLocks noChangeArrowheads="1"/>
          </p:cNvSpPr>
          <p:nvPr/>
        </p:nvSpPr>
        <p:spPr bwMode="black">
          <a:xfrm rot="21018513">
            <a:off x="5387808" y="1290255"/>
            <a:ext cx="1465985" cy="1312838"/>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31" name="Line 28"/>
          <p:cNvSpPr>
            <a:spLocks noChangeShapeType="1"/>
          </p:cNvSpPr>
          <p:nvPr/>
        </p:nvSpPr>
        <p:spPr bwMode="black">
          <a:xfrm rot="1430016">
            <a:off x="5466135" y="4719963"/>
            <a:ext cx="490046" cy="273455"/>
          </a:xfrm>
          <a:prstGeom prst="line">
            <a:avLst/>
          </a:prstGeom>
          <a:noFill/>
          <a:ln w="38100">
            <a:solidFill>
              <a:srgbClr val="EAEAEA"/>
            </a:solidFill>
            <a:round/>
            <a:headEnd/>
            <a:tailEnd/>
          </a:ln>
          <a:effectLst/>
        </p:spPr>
        <p:txBody>
          <a:bodyPr/>
          <a:lstStyle/>
          <a:p>
            <a:endParaRPr lang="zh-CN" altLang="en-US"/>
          </a:p>
        </p:txBody>
      </p:sp>
      <p:sp>
        <p:nvSpPr>
          <p:cNvPr id="32" name="Line 29"/>
          <p:cNvSpPr>
            <a:spLocks noChangeShapeType="1"/>
          </p:cNvSpPr>
          <p:nvPr/>
        </p:nvSpPr>
        <p:spPr bwMode="black">
          <a:xfrm rot="1430016">
            <a:off x="5322316" y="4792196"/>
            <a:ext cx="491430" cy="274721"/>
          </a:xfrm>
          <a:prstGeom prst="line">
            <a:avLst/>
          </a:prstGeom>
          <a:noFill/>
          <a:ln w="38100">
            <a:solidFill>
              <a:srgbClr val="EAEAEA"/>
            </a:solidFill>
            <a:round/>
            <a:headEnd/>
            <a:tailEnd/>
          </a:ln>
          <a:effectLst/>
        </p:spPr>
        <p:txBody>
          <a:bodyPr/>
          <a:lstStyle/>
          <a:p>
            <a:endParaRPr lang="zh-CN" altLang="en-US"/>
          </a:p>
        </p:txBody>
      </p:sp>
      <p:sp>
        <p:nvSpPr>
          <p:cNvPr id="37" name="Oval 5"/>
          <p:cNvSpPr>
            <a:spLocks noChangeArrowheads="1"/>
          </p:cNvSpPr>
          <p:nvPr/>
        </p:nvSpPr>
        <p:spPr bwMode="gray">
          <a:xfrm rot="19752786">
            <a:off x="6393048" y="3203039"/>
            <a:ext cx="1255571" cy="1136864"/>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38" name="Picture 6" descr="cir_lighteffect0"/>
          <p:cNvPicPr>
            <a:picLocks noChangeAspect="1" noChangeArrowheads="1"/>
          </p:cNvPicPr>
          <p:nvPr/>
        </p:nvPicPr>
        <p:blipFill>
          <a:blip r:embed="rId2" cstate="print">
            <a:lum bright="18000" contrast="-12000"/>
          </a:blip>
          <a:srcRect/>
          <a:stretch>
            <a:fillRect/>
          </a:stretch>
        </p:blipFill>
        <p:spPr bwMode="gray">
          <a:xfrm rot="19752786">
            <a:off x="6288909" y="3038607"/>
            <a:ext cx="1317864" cy="1129598"/>
          </a:xfrm>
          <a:prstGeom prst="rect">
            <a:avLst/>
          </a:prstGeom>
          <a:noFill/>
        </p:spPr>
      </p:pic>
      <p:sp>
        <p:nvSpPr>
          <p:cNvPr id="40" name="Oval 8"/>
          <p:cNvSpPr>
            <a:spLocks noChangeArrowheads="1"/>
          </p:cNvSpPr>
          <p:nvPr/>
        </p:nvSpPr>
        <p:spPr bwMode="black">
          <a:xfrm rot="19752786">
            <a:off x="6336150" y="3031029"/>
            <a:ext cx="1438299" cy="1314104"/>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41" name="Line 28"/>
          <p:cNvSpPr>
            <a:spLocks noChangeShapeType="1"/>
          </p:cNvSpPr>
          <p:nvPr/>
        </p:nvSpPr>
        <p:spPr bwMode="black">
          <a:xfrm rot="19752786">
            <a:off x="5907791" y="3586631"/>
            <a:ext cx="490046" cy="273455"/>
          </a:xfrm>
          <a:prstGeom prst="line">
            <a:avLst/>
          </a:prstGeom>
          <a:noFill/>
          <a:ln w="38100">
            <a:solidFill>
              <a:srgbClr val="EAEAEA"/>
            </a:solidFill>
            <a:round/>
            <a:headEnd/>
            <a:tailEnd/>
          </a:ln>
          <a:effectLst/>
        </p:spPr>
        <p:txBody>
          <a:bodyPr/>
          <a:lstStyle/>
          <a:p>
            <a:endParaRPr lang="zh-CN" altLang="en-US"/>
          </a:p>
        </p:txBody>
      </p:sp>
      <p:sp>
        <p:nvSpPr>
          <p:cNvPr id="42" name="Line 29"/>
          <p:cNvSpPr>
            <a:spLocks noChangeShapeType="1"/>
          </p:cNvSpPr>
          <p:nvPr/>
        </p:nvSpPr>
        <p:spPr bwMode="black">
          <a:xfrm rot="19752786">
            <a:off x="5899509" y="3802920"/>
            <a:ext cx="491430" cy="274721"/>
          </a:xfrm>
          <a:prstGeom prst="line">
            <a:avLst/>
          </a:prstGeom>
          <a:noFill/>
          <a:ln w="38100">
            <a:solidFill>
              <a:srgbClr val="EAEAEA"/>
            </a:solidFill>
            <a:round/>
            <a:headEnd/>
            <a:tailEnd/>
          </a:ln>
          <a:effectLst/>
        </p:spPr>
        <p:txBody>
          <a:bodyPr/>
          <a:lstStyle/>
          <a:p>
            <a:endParaRPr lang="zh-CN" altLang="en-US"/>
          </a:p>
        </p:txBody>
      </p:sp>
      <p:pic>
        <p:nvPicPr>
          <p:cNvPr id="4098" name="Picture 2" descr="C:\Documents and Settings\admin\桌面\新建文件夹\os\android.bmp"/>
          <p:cNvPicPr>
            <a:picLocks noChangeAspect="1" noChangeArrowheads="1"/>
          </p:cNvPicPr>
          <p:nvPr/>
        </p:nvPicPr>
        <p:blipFill>
          <a:blip r:embed="rId3" cstate="print"/>
          <a:srcRect/>
          <a:stretch>
            <a:fillRect/>
          </a:stretch>
        </p:blipFill>
        <p:spPr bwMode="auto">
          <a:xfrm>
            <a:off x="2190642" y="1500746"/>
            <a:ext cx="896888" cy="8968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099" name="Picture 3" descr="C:\Documents and Settings\admin\桌面\新建文件夹\os\blackberry.bmp"/>
          <p:cNvPicPr>
            <a:picLocks noChangeAspect="1" noChangeArrowheads="1"/>
          </p:cNvPicPr>
          <p:nvPr/>
        </p:nvPicPr>
        <p:blipFill>
          <a:blip r:embed="rId4" cstate="print"/>
          <a:srcRect/>
          <a:stretch>
            <a:fillRect/>
          </a:stretch>
        </p:blipFill>
        <p:spPr bwMode="auto">
          <a:xfrm>
            <a:off x="5685905" y="1489661"/>
            <a:ext cx="914896" cy="82089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100" name="Picture 4" descr="C:\Documents and Settings\admin\桌面\新建文件夹\os\iOS.png"/>
          <p:cNvPicPr>
            <a:picLocks noChangeAspect="1" noChangeArrowheads="1"/>
          </p:cNvPicPr>
          <p:nvPr/>
        </p:nvPicPr>
        <p:blipFill>
          <a:blip r:embed="rId5" cstate="print"/>
          <a:srcRect/>
          <a:stretch>
            <a:fillRect/>
          </a:stretch>
        </p:blipFill>
        <p:spPr bwMode="auto">
          <a:xfrm>
            <a:off x="2263429" y="4920645"/>
            <a:ext cx="965820" cy="9658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101" name="Picture 5" descr="C:\Documents and Settings\admin\桌面\新建文件夹\os\symbian.bmp"/>
          <p:cNvPicPr>
            <a:picLocks noChangeAspect="1" noChangeArrowheads="1"/>
          </p:cNvPicPr>
          <p:nvPr/>
        </p:nvPicPr>
        <p:blipFill>
          <a:blip r:embed="rId6" cstate="print"/>
          <a:srcRect/>
          <a:stretch>
            <a:fillRect/>
          </a:stretch>
        </p:blipFill>
        <p:spPr bwMode="auto">
          <a:xfrm>
            <a:off x="6576325" y="3370814"/>
            <a:ext cx="948003" cy="8385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102" name="Picture 6" descr="C:\Documents and Settings\admin\桌面\新建文件夹\os\webos.bmp"/>
          <p:cNvPicPr>
            <a:picLocks noChangeAspect="1" noChangeArrowheads="1"/>
          </p:cNvPicPr>
          <p:nvPr/>
        </p:nvPicPr>
        <p:blipFill>
          <a:blip r:embed="rId7" cstate="print"/>
          <a:srcRect/>
          <a:stretch>
            <a:fillRect/>
          </a:stretch>
        </p:blipFill>
        <p:spPr bwMode="auto">
          <a:xfrm>
            <a:off x="6092553" y="5102761"/>
            <a:ext cx="973557" cy="9361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9" name="Picture 5" descr="C:\Documents and Settings\admin\桌面\新建文件夹\os\symbian.bmp"/>
          <p:cNvPicPr>
            <a:picLocks noChangeAspect="1" noChangeArrowheads="1"/>
          </p:cNvPicPr>
          <p:nvPr/>
        </p:nvPicPr>
        <p:blipFill>
          <a:blip r:embed="rId6" cstate="print"/>
          <a:srcRect/>
          <a:stretch>
            <a:fillRect/>
          </a:stretch>
        </p:blipFill>
        <p:spPr bwMode="auto">
          <a:xfrm rot="21396644">
            <a:off x="1783332" y="3537653"/>
            <a:ext cx="948003" cy="8385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9" name="Oval 5"/>
          <p:cNvSpPr>
            <a:spLocks noChangeArrowheads="1"/>
          </p:cNvSpPr>
          <p:nvPr/>
        </p:nvSpPr>
        <p:spPr bwMode="gray">
          <a:xfrm rot="19752786">
            <a:off x="1619187" y="3351932"/>
            <a:ext cx="1255571" cy="1136864"/>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headEnd/>
            <a:tailEnd/>
          </a:ln>
          <a:effectLst/>
        </p:spPr>
        <p:txBody>
          <a:bodyPr wrap="none" anchor="ctr"/>
          <a:lstStyle/>
          <a:p>
            <a:endParaRPr lang="zh-CN" altLang="en-US"/>
          </a:p>
        </p:txBody>
      </p:sp>
      <p:pic>
        <p:nvPicPr>
          <p:cNvPr id="60" name="Picture 6" descr="cir_lighteffect0"/>
          <p:cNvPicPr>
            <a:picLocks noChangeAspect="1" noChangeArrowheads="1"/>
          </p:cNvPicPr>
          <p:nvPr/>
        </p:nvPicPr>
        <p:blipFill>
          <a:blip r:embed="rId2" cstate="print">
            <a:lum bright="18000" contrast="-12000"/>
          </a:blip>
          <a:srcRect/>
          <a:stretch>
            <a:fillRect/>
          </a:stretch>
        </p:blipFill>
        <p:spPr bwMode="gray">
          <a:xfrm rot="19752786">
            <a:off x="1515048" y="3187500"/>
            <a:ext cx="1317864" cy="1129598"/>
          </a:xfrm>
          <a:prstGeom prst="rect">
            <a:avLst/>
          </a:prstGeom>
          <a:noFill/>
        </p:spPr>
      </p:pic>
      <p:sp>
        <p:nvSpPr>
          <p:cNvPr id="61" name="Oval 8"/>
          <p:cNvSpPr>
            <a:spLocks noChangeArrowheads="1"/>
          </p:cNvSpPr>
          <p:nvPr/>
        </p:nvSpPr>
        <p:spPr bwMode="black">
          <a:xfrm rot="19752786">
            <a:off x="1562289" y="3179922"/>
            <a:ext cx="1438299" cy="1314104"/>
          </a:xfrm>
          <a:prstGeom prst="ellipse">
            <a:avLst/>
          </a:prstGeom>
          <a:noFill/>
          <a:ln w="19050" cap="rnd">
            <a:solidFill>
              <a:srgbClr val="EAEAEA"/>
            </a:solidFill>
            <a:prstDash val="sysDot"/>
            <a:round/>
            <a:headEnd/>
            <a:tailEnd/>
          </a:ln>
          <a:effectLst/>
        </p:spPr>
        <p:txBody>
          <a:bodyPr wrap="none" anchor="ctr"/>
          <a:lstStyle/>
          <a:p>
            <a:endParaRPr lang="zh-CN" altLang="en-US"/>
          </a:p>
        </p:txBody>
      </p:sp>
      <p:sp>
        <p:nvSpPr>
          <p:cNvPr id="64" name="Line 28"/>
          <p:cNvSpPr>
            <a:spLocks noChangeShapeType="1"/>
          </p:cNvSpPr>
          <p:nvPr/>
        </p:nvSpPr>
        <p:spPr bwMode="black">
          <a:xfrm rot="19752786">
            <a:off x="3106080" y="3586632"/>
            <a:ext cx="490046" cy="273455"/>
          </a:xfrm>
          <a:prstGeom prst="line">
            <a:avLst/>
          </a:prstGeom>
          <a:noFill/>
          <a:ln w="38100">
            <a:solidFill>
              <a:srgbClr val="EAEAEA"/>
            </a:solidFill>
            <a:round/>
            <a:headEnd/>
            <a:tailEnd/>
          </a:ln>
          <a:effectLst/>
        </p:spPr>
        <p:txBody>
          <a:bodyPr/>
          <a:lstStyle/>
          <a:p>
            <a:endParaRPr lang="zh-CN" altLang="en-US"/>
          </a:p>
        </p:txBody>
      </p:sp>
      <p:sp>
        <p:nvSpPr>
          <p:cNvPr id="65" name="Line 29"/>
          <p:cNvSpPr>
            <a:spLocks noChangeShapeType="1"/>
          </p:cNvSpPr>
          <p:nvPr/>
        </p:nvSpPr>
        <p:spPr bwMode="black">
          <a:xfrm rot="19752786">
            <a:off x="3097798" y="3802921"/>
            <a:ext cx="491430" cy="274721"/>
          </a:xfrm>
          <a:prstGeom prst="line">
            <a:avLst/>
          </a:prstGeom>
          <a:noFill/>
          <a:ln w="38100">
            <a:solidFill>
              <a:srgbClr val="EAEAEA"/>
            </a:solidFill>
            <a:round/>
            <a:headEnd/>
            <a:tailEnd/>
          </a:ln>
          <a:effectLst/>
        </p:spPr>
        <p:txBody>
          <a:bodyPr/>
          <a:lstStyle/>
          <a:p>
            <a:endParaRPr lang="zh-CN" altLang="en-US"/>
          </a:p>
        </p:txBody>
      </p:sp>
      <p:pic>
        <p:nvPicPr>
          <p:cNvPr id="4103" name="Picture 7"/>
          <p:cNvPicPr>
            <a:picLocks noChangeAspect="1" noChangeArrowheads="1"/>
          </p:cNvPicPr>
          <p:nvPr/>
        </p:nvPicPr>
        <p:blipFill>
          <a:blip r:embed="rId8" cstate="print"/>
          <a:srcRect/>
          <a:stretch>
            <a:fillRect/>
          </a:stretch>
        </p:blipFill>
        <p:spPr bwMode="auto">
          <a:xfrm>
            <a:off x="1759373" y="3480485"/>
            <a:ext cx="1008112" cy="8640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智能手机市场发展趋势</a:t>
            </a:r>
            <a:endParaRPr lang="zh-CN" altLang="en-US" sz="2800" dirty="0"/>
          </a:p>
        </p:txBody>
      </p:sp>
      <p:sp>
        <p:nvSpPr>
          <p:cNvPr id="121" name="Arc 2"/>
          <p:cNvSpPr>
            <a:spLocks/>
          </p:cNvSpPr>
          <p:nvPr/>
        </p:nvSpPr>
        <p:spPr bwMode="gray">
          <a:xfrm>
            <a:off x="11113" y="4292600"/>
            <a:ext cx="2568575" cy="2565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alpha val="0"/>
            </a:schemeClr>
          </a:solidFill>
          <a:ln w="9525">
            <a:solidFill>
              <a:schemeClr val="accent1"/>
            </a:solidFill>
            <a:round/>
            <a:headEnd/>
            <a:tailEnd/>
          </a:ln>
          <a:effectLst/>
        </p:spPr>
        <p:txBody>
          <a:bodyPr wrap="none" anchor="ctr"/>
          <a:lstStyle/>
          <a:p>
            <a:endParaRPr lang="zh-CN" altLang="en-US"/>
          </a:p>
        </p:txBody>
      </p:sp>
      <p:sp>
        <p:nvSpPr>
          <p:cNvPr id="122" name="Line 3"/>
          <p:cNvSpPr>
            <a:spLocks noChangeShapeType="1"/>
          </p:cNvSpPr>
          <p:nvPr/>
        </p:nvSpPr>
        <p:spPr bwMode="gray">
          <a:xfrm flipH="1">
            <a:off x="0" y="6400800"/>
            <a:ext cx="2819400" cy="228600"/>
          </a:xfrm>
          <a:prstGeom prst="line">
            <a:avLst/>
          </a:prstGeom>
          <a:noFill/>
          <a:ln w="9525">
            <a:solidFill>
              <a:schemeClr val="accent1">
                <a:alpha val="39999"/>
              </a:schemeClr>
            </a:solidFill>
            <a:round/>
            <a:headEnd/>
            <a:tailEnd/>
          </a:ln>
          <a:effectLst/>
        </p:spPr>
        <p:txBody>
          <a:bodyPr/>
          <a:lstStyle/>
          <a:p>
            <a:endParaRPr lang="zh-CN" altLang="en-US"/>
          </a:p>
        </p:txBody>
      </p:sp>
      <p:sp>
        <p:nvSpPr>
          <p:cNvPr id="123" name="Line 4"/>
          <p:cNvSpPr>
            <a:spLocks noChangeShapeType="1"/>
          </p:cNvSpPr>
          <p:nvPr/>
        </p:nvSpPr>
        <p:spPr bwMode="gray">
          <a:xfrm flipH="1">
            <a:off x="0" y="3962400"/>
            <a:ext cx="609600" cy="2667000"/>
          </a:xfrm>
          <a:prstGeom prst="line">
            <a:avLst/>
          </a:prstGeom>
          <a:noFill/>
          <a:ln w="9525">
            <a:solidFill>
              <a:schemeClr val="accent1">
                <a:alpha val="39999"/>
              </a:schemeClr>
            </a:solidFill>
            <a:round/>
            <a:headEnd/>
            <a:tailEnd/>
          </a:ln>
          <a:effectLst/>
        </p:spPr>
        <p:txBody>
          <a:bodyPr/>
          <a:lstStyle/>
          <a:p>
            <a:endParaRPr lang="zh-CN" altLang="en-US"/>
          </a:p>
        </p:txBody>
      </p:sp>
      <p:sp>
        <p:nvSpPr>
          <p:cNvPr id="124" name="AutoShape 5"/>
          <p:cNvSpPr>
            <a:spLocks noChangeArrowheads="1"/>
          </p:cNvSpPr>
          <p:nvPr/>
        </p:nvSpPr>
        <p:spPr bwMode="black">
          <a:xfrm>
            <a:off x="1614488" y="35433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zh-CN" altLang="en-US"/>
          </a:p>
        </p:txBody>
      </p:sp>
      <p:sp>
        <p:nvSpPr>
          <p:cNvPr id="125" name="AutoShape 6"/>
          <p:cNvSpPr>
            <a:spLocks noChangeArrowheads="1"/>
          </p:cNvSpPr>
          <p:nvPr/>
        </p:nvSpPr>
        <p:spPr bwMode="black">
          <a:xfrm>
            <a:off x="2506663" y="403225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zh-CN" altLang="en-US"/>
          </a:p>
        </p:txBody>
      </p:sp>
      <p:sp>
        <p:nvSpPr>
          <p:cNvPr id="126" name="AutoShape 7"/>
          <p:cNvSpPr>
            <a:spLocks noChangeArrowheads="1"/>
          </p:cNvSpPr>
          <p:nvPr/>
        </p:nvSpPr>
        <p:spPr bwMode="black">
          <a:xfrm>
            <a:off x="2884488" y="53340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zh-CN" altLang="en-US"/>
          </a:p>
        </p:txBody>
      </p:sp>
      <p:sp>
        <p:nvSpPr>
          <p:cNvPr id="127" name="Line 8"/>
          <p:cNvSpPr>
            <a:spLocks noChangeShapeType="1"/>
          </p:cNvSpPr>
          <p:nvPr/>
        </p:nvSpPr>
        <p:spPr bwMode="gray">
          <a:xfrm flipH="1">
            <a:off x="0" y="3751263"/>
            <a:ext cx="1665288" cy="2878137"/>
          </a:xfrm>
          <a:prstGeom prst="line">
            <a:avLst/>
          </a:prstGeom>
          <a:noFill/>
          <a:ln w="9525">
            <a:solidFill>
              <a:schemeClr val="accent1">
                <a:alpha val="39999"/>
              </a:schemeClr>
            </a:solidFill>
            <a:round/>
            <a:headEnd/>
            <a:tailEnd/>
          </a:ln>
          <a:effectLst/>
        </p:spPr>
        <p:txBody>
          <a:bodyPr/>
          <a:lstStyle/>
          <a:p>
            <a:endParaRPr lang="zh-CN" altLang="en-US"/>
          </a:p>
        </p:txBody>
      </p:sp>
      <p:sp>
        <p:nvSpPr>
          <p:cNvPr id="128" name="Line 9"/>
          <p:cNvSpPr>
            <a:spLocks noChangeShapeType="1"/>
          </p:cNvSpPr>
          <p:nvPr/>
        </p:nvSpPr>
        <p:spPr bwMode="gray">
          <a:xfrm flipH="1">
            <a:off x="0" y="5481638"/>
            <a:ext cx="2895600" cy="1147762"/>
          </a:xfrm>
          <a:prstGeom prst="line">
            <a:avLst/>
          </a:prstGeom>
          <a:noFill/>
          <a:ln w="9525">
            <a:solidFill>
              <a:schemeClr val="accent1">
                <a:alpha val="39999"/>
              </a:schemeClr>
            </a:solidFill>
            <a:round/>
            <a:headEnd/>
            <a:tailEnd/>
          </a:ln>
          <a:effectLst/>
        </p:spPr>
        <p:txBody>
          <a:bodyPr/>
          <a:lstStyle/>
          <a:p>
            <a:endParaRPr lang="zh-CN" altLang="en-US"/>
          </a:p>
        </p:txBody>
      </p:sp>
      <p:sp>
        <p:nvSpPr>
          <p:cNvPr id="129" name="Line 10"/>
          <p:cNvSpPr>
            <a:spLocks noChangeShapeType="1"/>
          </p:cNvSpPr>
          <p:nvPr/>
        </p:nvSpPr>
        <p:spPr bwMode="black">
          <a:xfrm flipH="1">
            <a:off x="0" y="2243138"/>
            <a:ext cx="1866900" cy="4386262"/>
          </a:xfrm>
          <a:prstGeom prst="line">
            <a:avLst/>
          </a:prstGeom>
          <a:noFill/>
          <a:ln w="19050">
            <a:solidFill>
              <a:schemeClr val="accent1">
                <a:alpha val="60001"/>
              </a:schemeClr>
            </a:solidFill>
            <a:round/>
            <a:headEnd/>
            <a:tailEnd/>
          </a:ln>
          <a:effectLst/>
        </p:spPr>
        <p:txBody>
          <a:bodyPr/>
          <a:lstStyle/>
          <a:p>
            <a:endParaRPr lang="zh-CN" altLang="en-US"/>
          </a:p>
        </p:txBody>
      </p:sp>
      <p:sp>
        <p:nvSpPr>
          <p:cNvPr id="130" name="Line 11"/>
          <p:cNvSpPr>
            <a:spLocks noChangeShapeType="1"/>
          </p:cNvSpPr>
          <p:nvPr/>
        </p:nvSpPr>
        <p:spPr bwMode="black">
          <a:xfrm flipH="1">
            <a:off x="0" y="3570288"/>
            <a:ext cx="2309813" cy="3059112"/>
          </a:xfrm>
          <a:prstGeom prst="line">
            <a:avLst/>
          </a:prstGeom>
          <a:noFill/>
          <a:ln w="19050">
            <a:solidFill>
              <a:schemeClr val="accent1">
                <a:alpha val="60001"/>
              </a:schemeClr>
            </a:solidFill>
            <a:round/>
            <a:headEnd/>
            <a:tailEnd/>
          </a:ln>
          <a:effectLst/>
        </p:spPr>
        <p:txBody>
          <a:bodyPr/>
          <a:lstStyle/>
          <a:p>
            <a:endParaRPr lang="zh-CN" altLang="en-US"/>
          </a:p>
        </p:txBody>
      </p:sp>
      <p:sp>
        <p:nvSpPr>
          <p:cNvPr id="131" name="Line 12"/>
          <p:cNvSpPr>
            <a:spLocks noChangeShapeType="1"/>
          </p:cNvSpPr>
          <p:nvPr/>
        </p:nvSpPr>
        <p:spPr bwMode="black">
          <a:xfrm flipH="1">
            <a:off x="0" y="4837113"/>
            <a:ext cx="2846388" cy="1792287"/>
          </a:xfrm>
          <a:prstGeom prst="line">
            <a:avLst/>
          </a:prstGeom>
          <a:noFill/>
          <a:ln w="19050">
            <a:solidFill>
              <a:schemeClr val="accent1">
                <a:alpha val="60001"/>
              </a:schemeClr>
            </a:solidFill>
            <a:round/>
            <a:headEnd/>
            <a:tailEnd/>
          </a:ln>
          <a:effectLst/>
        </p:spPr>
        <p:txBody>
          <a:bodyPr/>
          <a:lstStyle/>
          <a:p>
            <a:endParaRPr lang="zh-CN" altLang="en-US"/>
          </a:p>
        </p:txBody>
      </p:sp>
      <p:sp>
        <p:nvSpPr>
          <p:cNvPr id="132" name="Line 13"/>
          <p:cNvSpPr>
            <a:spLocks noChangeShapeType="1"/>
          </p:cNvSpPr>
          <p:nvPr/>
        </p:nvSpPr>
        <p:spPr bwMode="black">
          <a:xfrm flipH="1">
            <a:off x="0" y="5883275"/>
            <a:ext cx="3867150" cy="746125"/>
          </a:xfrm>
          <a:prstGeom prst="line">
            <a:avLst/>
          </a:prstGeom>
          <a:noFill/>
          <a:ln w="19050">
            <a:solidFill>
              <a:schemeClr val="accent1">
                <a:alpha val="60001"/>
              </a:schemeClr>
            </a:solidFill>
            <a:round/>
            <a:headEnd/>
            <a:tailEnd/>
          </a:ln>
          <a:effectLst/>
        </p:spPr>
        <p:txBody>
          <a:bodyPr/>
          <a:lstStyle/>
          <a:p>
            <a:endParaRPr lang="zh-CN" altLang="en-US"/>
          </a:p>
        </p:txBody>
      </p:sp>
      <p:sp>
        <p:nvSpPr>
          <p:cNvPr id="133" name="Arc 14"/>
          <p:cNvSpPr>
            <a:spLocks/>
          </p:cNvSpPr>
          <p:nvPr/>
        </p:nvSpPr>
        <p:spPr bwMode="gray">
          <a:xfrm>
            <a:off x="0" y="4343400"/>
            <a:ext cx="2509838" cy="25146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CCFF">
              <a:alpha val="50000"/>
            </a:srgbClr>
          </a:solidFill>
          <a:ln w="9525">
            <a:solidFill>
              <a:schemeClr val="accent1"/>
            </a:solidFill>
            <a:round/>
            <a:headEnd/>
            <a:tailEnd/>
          </a:ln>
          <a:effectLst/>
        </p:spPr>
        <p:txBody>
          <a:bodyPr wrap="none" anchor="ctr"/>
          <a:lstStyle/>
          <a:p>
            <a:endParaRPr lang="zh-CN" altLang="en-US"/>
          </a:p>
        </p:txBody>
      </p:sp>
      <p:sp>
        <p:nvSpPr>
          <p:cNvPr id="134" name="Line 15"/>
          <p:cNvSpPr>
            <a:spLocks noChangeShapeType="1"/>
          </p:cNvSpPr>
          <p:nvPr/>
        </p:nvSpPr>
        <p:spPr bwMode="gray">
          <a:xfrm flipH="1">
            <a:off x="0" y="4232275"/>
            <a:ext cx="2532063" cy="2625725"/>
          </a:xfrm>
          <a:prstGeom prst="line">
            <a:avLst/>
          </a:prstGeom>
          <a:noFill/>
          <a:ln w="9525">
            <a:solidFill>
              <a:schemeClr val="accent1">
                <a:alpha val="39999"/>
              </a:schemeClr>
            </a:solidFill>
            <a:round/>
            <a:headEnd/>
            <a:tailEnd/>
          </a:ln>
          <a:effectLst/>
        </p:spPr>
        <p:txBody>
          <a:bodyPr/>
          <a:lstStyle/>
          <a:p>
            <a:endParaRPr lang="zh-CN" altLang="en-US"/>
          </a:p>
        </p:txBody>
      </p:sp>
      <p:grpSp>
        <p:nvGrpSpPr>
          <p:cNvPr id="140" name="Group 21"/>
          <p:cNvGrpSpPr>
            <a:grpSpLocks/>
          </p:cNvGrpSpPr>
          <p:nvPr/>
        </p:nvGrpSpPr>
        <p:grpSpPr bwMode="auto">
          <a:xfrm>
            <a:off x="2636838" y="2120900"/>
            <a:ext cx="128587" cy="128588"/>
            <a:chOff x="2995" y="1525"/>
            <a:chExt cx="112" cy="112"/>
          </a:xfrm>
        </p:grpSpPr>
        <p:sp>
          <p:nvSpPr>
            <p:cNvPr id="141" name="AutoShape 22"/>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zh-CN" altLang="en-US"/>
            </a:p>
          </p:txBody>
        </p:sp>
        <p:sp>
          <p:nvSpPr>
            <p:cNvPr id="142" name="AutoShape 23"/>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zh-CN" altLang="en-US"/>
            </a:p>
          </p:txBody>
        </p:sp>
      </p:grpSp>
      <p:sp>
        <p:nvSpPr>
          <p:cNvPr id="143" name="Text Box 24"/>
          <p:cNvSpPr txBox="1">
            <a:spLocks noChangeArrowheads="1"/>
          </p:cNvSpPr>
          <p:nvPr/>
        </p:nvSpPr>
        <p:spPr bwMode="black">
          <a:xfrm>
            <a:off x="2774950" y="2033588"/>
            <a:ext cx="4605362" cy="307777"/>
          </a:xfrm>
          <a:prstGeom prst="rect">
            <a:avLst/>
          </a:prstGeom>
          <a:noFill/>
          <a:ln w="9525" algn="ctr">
            <a:noFill/>
            <a:miter lim="800000"/>
            <a:headEnd/>
            <a:tailEnd/>
          </a:ln>
          <a:effectLst/>
        </p:spPr>
        <p:txBody>
          <a:bodyPr wrap="square">
            <a:spAutoFit/>
          </a:bodyPr>
          <a:lstStyle/>
          <a:p>
            <a:pPr eaLnBrk="0" hangingPunct="0"/>
            <a:r>
              <a:rPr lang="zh-CN" altLang="en-US" sz="1400" b="1" dirty="0" smtClean="0"/>
              <a:t>智能手机市场份额继续扩大，中</a:t>
            </a:r>
            <a:r>
              <a:rPr lang="zh-CN" altLang="en-US" sz="1400" b="1" dirty="0" smtClean="0">
                <a:ea typeface="宋体" charset="-122"/>
              </a:rPr>
              <a:t>低端智能手机市场爆发</a:t>
            </a:r>
            <a:endParaRPr lang="en-US" altLang="zh-CN" sz="1400" b="1" dirty="0">
              <a:ea typeface="宋体" charset="-122"/>
            </a:endParaRPr>
          </a:p>
        </p:txBody>
      </p:sp>
      <p:grpSp>
        <p:nvGrpSpPr>
          <p:cNvPr id="144" name="Group 25"/>
          <p:cNvGrpSpPr>
            <a:grpSpLocks/>
          </p:cNvGrpSpPr>
          <p:nvPr/>
        </p:nvGrpSpPr>
        <p:grpSpPr bwMode="auto">
          <a:xfrm>
            <a:off x="3273425" y="3362325"/>
            <a:ext cx="128588" cy="128588"/>
            <a:chOff x="2995" y="1525"/>
            <a:chExt cx="112" cy="112"/>
          </a:xfrm>
        </p:grpSpPr>
        <p:sp>
          <p:nvSpPr>
            <p:cNvPr id="145" name="AutoShape 26"/>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zh-CN" altLang="en-US"/>
            </a:p>
          </p:txBody>
        </p:sp>
        <p:sp>
          <p:nvSpPr>
            <p:cNvPr id="146" name="AutoShape 27"/>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zh-CN" altLang="en-US"/>
            </a:p>
          </p:txBody>
        </p:sp>
      </p:grpSp>
      <p:sp>
        <p:nvSpPr>
          <p:cNvPr id="147" name="Text Box 28"/>
          <p:cNvSpPr txBox="1">
            <a:spLocks noChangeArrowheads="1"/>
          </p:cNvSpPr>
          <p:nvPr/>
        </p:nvSpPr>
        <p:spPr bwMode="black">
          <a:xfrm>
            <a:off x="3411538" y="3275013"/>
            <a:ext cx="4083050" cy="307777"/>
          </a:xfrm>
          <a:prstGeom prst="rect">
            <a:avLst/>
          </a:prstGeom>
          <a:noFill/>
          <a:ln w="9525" algn="ctr">
            <a:noFill/>
            <a:miter lim="800000"/>
            <a:headEnd/>
            <a:tailEnd/>
          </a:ln>
          <a:effectLst/>
        </p:spPr>
        <p:txBody>
          <a:bodyPr>
            <a:spAutoFit/>
          </a:bodyPr>
          <a:lstStyle/>
          <a:p>
            <a:pPr eaLnBrk="0" hangingPunct="0"/>
            <a:r>
              <a:rPr lang="zh-CN" altLang="en-US" sz="1400" b="1" dirty="0" smtClean="0">
                <a:ea typeface="宋体" charset="-122"/>
              </a:rPr>
              <a:t>不同行业背景厂商加入其中</a:t>
            </a:r>
            <a:endParaRPr lang="en-US" altLang="zh-CN" sz="1400" b="1" dirty="0">
              <a:ea typeface="宋体" charset="-122"/>
            </a:endParaRPr>
          </a:p>
        </p:txBody>
      </p:sp>
      <p:grpSp>
        <p:nvGrpSpPr>
          <p:cNvPr id="148" name="Group 29"/>
          <p:cNvGrpSpPr>
            <a:grpSpLocks/>
          </p:cNvGrpSpPr>
          <p:nvPr/>
        </p:nvGrpSpPr>
        <p:grpSpPr bwMode="auto">
          <a:xfrm>
            <a:off x="3857625" y="4584700"/>
            <a:ext cx="128588" cy="128588"/>
            <a:chOff x="2995" y="1525"/>
            <a:chExt cx="112" cy="112"/>
          </a:xfrm>
        </p:grpSpPr>
        <p:sp>
          <p:nvSpPr>
            <p:cNvPr id="149" name="AutoShape 30"/>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zh-CN" altLang="en-US"/>
            </a:p>
          </p:txBody>
        </p:sp>
        <p:sp>
          <p:nvSpPr>
            <p:cNvPr id="150" name="AutoShape 31"/>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zh-CN" altLang="en-US"/>
            </a:p>
          </p:txBody>
        </p:sp>
      </p:grpSp>
      <p:sp>
        <p:nvSpPr>
          <p:cNvPr id="151" name="Text Box 32"/>
          <p:cNvSpPr txBox="1">
            <a:spLocks noChangeArrowheads="1"/>
          </p:cNvSpPr>
          <p:nvPr/>
        </p:nvSpPr>
        <p:spPr bwMode="black">
          <a:xfrm>
            <a:off x="3995738" y="4497388"/>
            <a:ext cx="4083050" cy="307777"/>
          </a:xfrm>
          <a:prstGeom prst="rect">
            <a:avLst/>
          </a:prstGeom>
          <a:noFill/>
          <a:ln w="9525" algn="ctr">
            <a:noFill/>
            <a:miter lim="800000"/>
            <a:headEnd/>
            <a:tailEnd/>
          </a:ln>
          <a:effectLst/>
        </p:spPr>
        <p:txBody>
          <a:bodyPr>
            <a:spAutoFit/>
          </a:bodyPr>
          <a:lstStyle/>
          <a:p>
            <a:pPr eaLnBrk="0" hangingPunct="0"/>
            <a:r>
              <a:rPr lang="zh-CN" altLang="en-US" sz="1400" b="1" dirty="0" smtClean="0">
                <a:ea typeface="宋体" charset="-122"/>
              </a:rPr>
              <a:t>软件应用商店地位凸显</a:t>
            </a:r>
            <a:endParaRPr lang="en-US" altLang="zh-CN" sz="1400" b="1" dirty="0">
              <a:ea typeface="宋体" charset="-122"/>
            </a:endParaRPr>
          </a:p>
        </p:txBody>
      </p:sp>
      <p:grpSp>
        <p:nvGrpSpPr>
          <p:cNvPr id="152" name="Group 33"/>
          <p:cNvGrpSpPr>
            <a:grpSpLocks/>
          </p:cNvGrpSpPr>
          <p:nvPr/>
        </p:nvGrpSpPr>
        <p:grpSpPr bwMode="auto">
          <a:xfrm>
            <a:off x="4513263" y="5729288"/>
            <a:ext cx="128587" cy="128587"/>
            <a:chOff x="2995" y="1525"/>
            <a:chExt cx="112" cy="112"/>
          </a:xfrm>
        </p:grpSpPr>
        <p:sp>
          <p:nvSpPr>
            <p:cNvPr id="153" name="AutoShape 34"/>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zh-CN" altLang="en-US"/>
            </a:p>
          </p:txBody>
        </p:sp>
        <p:sp>
          <p:nvSpPr>
            <p:cNvPr id="154" name="AutoShape 35"/>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zh-CN" altLang="en-US"/>
            </a:p>
          </p:txBody>
        </p:sp>
      </p:grpSp>
      <p:sp>
        <p:nvSpPr>
          <p:cNvPr id="155" name="Text Box 36"/>
          <p:cNvSpPr txBox="1">
            <a:spLocks noChangeArrowheads="1"/>
          </p:cNvSpPr>
          <p:nvPr/>
        </p:nvSpPr>
        <p:spPr bwMode="black">
          <a:xfrm>
            <a:off x="4651375" y="5641975"/>
            <a:ext cx="4083050" cy="307777"/>
          </a:xfrm>
          <a:prstGeom prst="rect">
            <a:avLst/>
          </a:prstGeom>
          <a:noFill/>
          <a:ln w="9525" algn="ctr">
            <a:noFill/>
            <a:miter lim="800000"/>
            <a:headEnd/>
            <a:tailEnd/>
          </a:ln>
          <a:effectLst/>
        </p:spPr>
        <p:txBody>
          <a:bodyPr>
            <a:spAutoFit/>
          </a:bodyPr>
          <a:lstStyle/>
          <a:p>
            <a:pPr eaLnBrk="0" hangingPunct="0"/>
            <a:r>
              <a:rPr lang="en-US" altLang="zh-CN" sz="1400" b="1" dirty="0" smtClean="0"/>
              <a:t>Android</a:t>
            </a:r>
            <a:r>
              <a:rPr lang="zh-CN" altLang="en-US" sz="1400" b="1" dirty="0" smtClean="0"/>
              <a:t>将成为智能手机市场主导力量</a:t>
            </a:r>
            <a:endParaRPr lang="en-US" altLang="zh-CN" sz="1400" b="1" dirty="0">
              <a:ea typeface="宋体" charset="-122"/>
            </a:endParaRPr>
          </a:p>
        </p:txBody>
      </p:sp>
      <p:sp>
        <p:nvSpPr>
          <p:cNvPr id="156" name="AutoShape 37"/>
          <p:cNvSpPr>
            <a:spLocks noChangeArrowheads="1"/>
          </p:cNvSpPr>
          <p:nvPr/>
        </p:nvSpPr>
        <p:spPr bwMode="black">
          <a:xfrm>
            <a:off x="534988" y="3732213"/>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zh-CN" altLang="en-US"/>
          </a:p>
        </p:txBody>
      </p:sp>
      <p:sp>
        <p:nvSpPr>
          <p:cNvPr id="157" name="AutoShape 38"/>
          <p:cNvSpPr>
            <a:spLocks noChangeArrowheads="1"/>
          </p:cNvSpPr>
          <p:nvPr/>
        </p:nvSpPr>
        <p:spPr bwMode="black">
          <a:xfrm>
            <a:off x="2819400" y="6302375"/>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zh-CN" altLang="en-US"/>
          </a:p>
        </p:txBody>
      </p:sp>
      <p:sp>
        <p:nvSpPr>
          <p:cNvPr id="158" name="AutoShape 39"/>
          <p:cNvSpPr>
            <a:spLocks noChangeArrowheads="1"/>
          </p:cNvSpPr>
          <p:nvPr/>
        </p:nvSpPr>
        <p:spPr bwMode="gray">
          <a:xfrm rot="3083608">
            <a:off x="3657600" y="5562600"/>
            <a:ext cx="514350" cy="514350"/>
          </a:xfrm>
          <a:prstGeom prst="star5">
            <a:avLst/>
          </a:prstGeom>
          <a:gradFill rotWithShape="1">
            <a:gsLst>
              <a:gs pos="0">
                <a:schemeClr val="accent2">
                  <a:gamma/>
                  <a:tint val="50980"/>
                  <a:invGamma/>
                </a:schemeClr>
              </a:gs>
              <a:gs pos="100000">
                <a:schemeClr val="accent2"/>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159" name="AutoShape 40"/>
          <p:cNvSpPr>
            <a:spLocks noChangeArrowheads="1"/>
          </p:cNvSpPr>
          <p:nvPr/>
        </p:nvSpPr>
        <p:spPr bwMode="gray">
          <a:xfrm>
            <a:off x="1539875" y="1771650"/>
            <a:ext cx="657225" cy="657225"/>
          </a:xfrm>
          <a:prstGeom prst="star5">
            <a:avLst/>
          </a:prstGeom>
          <a:gradFill rotWithShape="1">
            <a:gsLst>
              <a:gs pos="0">
                <a:schemeClr val="hlink">
                  <a:gamma/>
                  <a:tint val="20000"/>
                  <a:invGamma/>
                </a:schemeClr>
              </a:gs>
              <a:gs pos="100000">
                <a:schemeClr val="hlink"/>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160" name="AutoShape 41"/>
          <p:cNvSpPr>
            <a:spLocks noChangeArrowheads="1"/>
          </p:cNvSpPr>
          <p:nvPr/>
        </p:nvSpPr>
        <p:spPr bwMode="gray">
          <a:xfrm rot="802016">
            <a:off x="2057400" y="3048000"/>
            <a:ext cx="657225" cy="657225"/>
          </a:xfrm>
          <a:prstGeom prst="star5">
            <a:avLst/>
          </a:prstGeom>
          <a:gradFill rotWithShape="1">
            <a:gsLst>
              <a:gs pos="0">
                <a:schemeClr val="accent1">
                  <a:gamma/>
                  <a:tint val="28627"/>
                  <a:invGamma/>
                </a:schemeClr>
              </a:gs>
              <a:gs pos="100000">
                <a:schemeClr val="accent1"/>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161" name="AutoShape 42"/>
          <p:cNvSpPr>
            <a:spLocks noChangeArrowheads="1"/>
          </p:cNvSpPr>
          <p:nvPr/>
        </p:nvSpPr>
        <p:spPr bwMode="gray">
          <a:xfrm rot="3116201">
            <a:off x="2667000" y="4419600"/>
            <a:ext cx="604838" cy="604838"/>
          </a:xfrm>
          <a:prstGeom prst="star5">
            <a:avLst/>
          </a:prstGeom>
          <a:gradFill rotWithShape="1">
            <a:gsLst>
              <a:gs pos="0">
                <a:schemeClr val="folHlink">
                  <a:gamma/>
                  <a:tint val="63529"/>
                  <a:invGamma/>
                </a:schemeClr>
              </a:gs>
              <a:gs pos="100000">
                <a:schemeClr val="folHlink"/>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pic>
        <p:nvPicPr>
          <p:cNvPr id="169" name="Picture 12"/>
          <p:cNvPicPr>
            <a:picLocks noChangeAspect="1" noChangeArrowheads="1"/>
          </p:cNvPicPr>
          <p:nvPr/>
        </p:nvPicPr>
        <p:blipFill>
          <a:blip r:embed="rId2" cstate="print"/>
          <a:srcRect/>
          <a:stretch>
            <a:fillRect/>
          </a:stretch>
        </p:blipFill>
        <p:spPr bwMode="auto">
          <a:xfrm rot="1992223">
            <a:off x="850163" y="5289828"/>
            <a:ext cx="528188" cy="1028898"/>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rot="1398099">
            <a:off x="179512" y="4797152"/>
            <a:ext cx="495971" cy="733252"/>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rot="2883128">
            <a:off x="1545382" y="6111436"/>
            <a:ext cx="359097" cy="7348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52400"/>
            <a:ext cx="9036496" cy="954107"/>
          </a:xfrm>
          <a:prstGeom prst="rect">
            <a:avLst/>
          </a:prstGeom>
          <a:noFill/>
        </p:spPr>
        <p:txBody>
          <a:bodyPr wrap="square" rtlCol="0">
            <a:spAutoFit/>
          </a:bodyPr>
          <a:lstStyle/>
          <a:p>
            <a:r>
              <a:rPr lang="zh-CN" altLang="en-US" sz="2800" dirty="0" smtClean="0"/>
              <a:t>智能手机市场份额继续扩大</a:t>
            </a:r>
            <a:endParaRPr lang="en-US" altLang="zh-CN" sz="2800" dirty="0" smtClean="0"/>
          </a:p>
          <a:p>
            <a:r>
              <a:rPr lang="zh-CN" altLang="en-US" sz="2800" dirty="0" smtClean="0"/>
              <a:t>中低端智能手机市场爆发</a:t>
            </a:r>
            <a:endParaRPr lang="zh-CN" altLang="en-US" sz="2800" dirty="0"/>
          </a:p>
        </p:txBody>
      </p:sp>
      <p:sp>
        <p:nvSpPr>
          <p:cNvPr id="8" name="TextBox 7"/>
          <p:cNvSpPr txBox="1"/>
          <p:nvPr/>
        </p:nvSpPr>
        <p:spPr>
          <a:xfrm>
            <a:off x="-23688" y="3869432"/>
            <a:ext cx="4320480" cy="276999"/>
          </a:xfrm>
          <a:prstGeom prst="rect">
            <a:avLst/>
          </a:prstGeom>
          <a:noFill/>
        </p:spPr>
        <p:txBody>
          <a:bodyPr wrap="square" rtlCol="0">
            <a:spAutoFit/>
          </a:bodyPr>
          <a:lstStyle/>
          <a:p>
            <a:r>
              <a:rPr lang="en-US" altLang="zh-CN" sz="1200" dirty="0" smtClean="0"/>
              <a:t>2009-2010H1</a:t>
            </a:r>
            <a:r>
              <a:rPr lang="zh-CN" altLang="en-US" sz="1200" dirty="0" smtClean="0"/>
              <a:t>全球整体手机市场中智能手机出货量的占比</a:t>
            </a:r>
            <a:endParaRPr lang="zh-CN" altLang="en-US" sz="1200" dirty="0"/>
          </a:p>
        </p:txBody>
      </p:sp>
      <p:cxnSp>
        <p:nvCxnSpPr>
          <p:cNvPr id="9" name="直接连接符 8"/>
          <p:cNvCxnSpPr/>
          <p:nvPr/>
        </p:nvCxnSpPr>
        <p:spPr>
          <a:xfrm>
            <a:off x="4139952" y="3861048"/>
            <a:ext cx="4752528"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flipH="1" flipV="1">
            <a:off x="1907704" y="3789040"/>
            <a:ext cx="4464496"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pic>
        <p:nvPicPr>
          <p:cNvPr id="11" name="Picture 9" descr="D:\Program Files\Microsoft Office\MEDIA\OFFICE12\Bullets\BD21375_.gif"/>
          <p:cNvPicPr>
            <a:picLocks noChangeAspect="1" noChangeArrowheads="1"/>
          </p:cNvPicPr>
          <p:nvPr/>
        </p:nvPicPr>
        <p:blipFill>
          <a:blip r:embed="rId2" cstate="print"/>
          <a:srcRect/>
          <a:stretch>
            <a:fillRect/>
          </a:stretch>
        </p:blipFill>
        <p:spPr bwMode="auto">
          <a:xfrm>
            <a:off x="4029844" y="3750940"/>
            <a:ext cx="216024" cy="216024"/>
          </a:xfrm>
          <a:prstGeom prst="rect">
            <a:avLst/>
          </a:prstGeom>
          <a:noFill/>
        </p:spPr>
      </p:pic>
      <p:sp>
        <p:nvSpPr>
          <p:cNvPr id="12" name="TextBox 11"/>
          <p:cNvSpPr txBox="1"/>
          <p:nvPr/>
        </p:nvSpPr>
        <p:spPr>
          <a:xfrm>
            <a:off x="4427984" y="1772816"/>
            <a:ext cx="4392488" cy="1077218"/>
          </a:xfrm>
          <a:prstGeom prst="rect">
            <a:avLst/>
          </a:prstGeom>
          <a:noFill/>
        </p:spPr>
        <p:txBody>
          <a:bodyPr wrap="square" rtlCol="0">
            <a:spAutoFit/>
          </a:bodyPr>
          <a:lstStyle/>
          <a:p>
            <a:r>
              <a:rPr lang="zh-CN" altLang="en-US" sz="1600" dirty="0" smtClean="0"/>
              <a:t>根据计数据显示，</a:t>
            </a:r>
            <a:r>
              <a:rPr lang="en-US" altLang="zh-CN" sz="1600" dirty="0" smtClean="0"/>
              <a:t>2009</a:t>
            </a:r>
            <a:r>
              <a:rPr lang="zh-CN" altLang="en-US" sz="1600" dirty="0" smtClean="0"/>
              <a:t>年智能手机平均价格为</a:t>
            </a:r>
            <a:r>
              <a:rPr lang="en-US" altLang="zh-CN" sz="1600" dirty="0" smtClean="0"/>
              <a:t>2401</a:t>
            </a:r>
            <a:r>
              <a:rPr lang="zh-CN" altLang="en-US" sz="1600" dirty="0" smtClean="0"/>
              <a:t>元。智能手机价格下降趋势明显。</a:t>
            </a:r>
            <a:r>
              <a:rPr lang="en-US" altLang="zh-CN" sz="1600" dirty="0" smtClean="0"/>
              <a:t>2011</a:t>
            </a:r>
            <a:r>
              <a:rPr lang="zh-CN" altLang="en-US" sz="1600" dirty="0" smtClean="0"/>
              <a:t>年中低端智能手机即将进入爆发期。这既是厂商间的竞争结果，也是运营商</a:t>
            </a:r>
            <a:r>
              <a:rPr lang="en-US" altLang="zh-CN" sz="1600" dirty="0" smtClean="0"/>
              <a:t>3G</a:t>
            </a:r>
            <a:r>
              <a:rPr lang="zh-CN" altLang="en-US" sz="1600" dirty="0" smtClean="0"/>
              <a:t>推广的必然选择。</a:t>
            </a:r>
            <a:endParaRPr lang="zh-CN" altLang="en-US" sz="1600" dirty="0"/>
          </a:p>
        </p:txBody>
      </p:sp>
      <p:sp>
        <p:nvSpPr>
          <p:cNvPr id="13" name="TextBox 12"/>
          <p:cNvSpPr txBox="1"/>
          <p:nvPr/>
        </p:nvSpPr>
        <p:spPr>
          <a:xfrm>
            <a:off x="4572000" y="4424412"/>
            <a:ext cx="4104456" cy="1077218"/>
          </a:xfrm>
          <a:prstGeom prst="rect">
            <a:avLst/>
          </a:prstGeom>
          <a:noFill/>
        </p:spPr>
        <p:txBody>
          <a:bodyPr wrap="square" rtlCol="0">
            <a:spAutoFit/>
          </a:bodyPr>
          <a:lstStyle/>
          <a:p>
            <a:r>
              <a:rPr lang="zh-CN" altLang="en-US" sz="1600" dirty="0" smtClean="0"/>
              <a:t>根据统计显示，</a:t>
            </a:r>
            <a:r>
              <a:rPr lang="en-US" altLang="zh-CN" sz="1600" dirty="0" smtClean="0"/>
              <a:t>2010</a:t>
            </a:r>
            <a:r>
              <a:rPr lang="zh-CN" altLang="en-US" sz="1600" dirty="0" smtClean="0"/>
              <a:t>年第二季度，全球智能手机出货量占市场整体份额的</a:t>
            </a:r>
            <a:r>
              <a:rPr lang="en-US" altLang="zh-CN" sz="1600" dirty="0" smtClean="0"/>
              <a:t>20.6%</a:t>
            </a:r>
            <a:r>
              <a:rPr lang="zh-CN" altLang="en-US" sz="1600" dirty="0" smtClean="0"/>
              <a:t>，预计未来智能手机份额将进一步扩大，功能手机市场份额将逐渐被智能手机所蚕食。</a:t>
            </a:r>
            <a:endParaRPr lang="zh-CN" altLang="en-US" sz="1600" dirty="0"/>
          </a:p>
        </p:txBody>
      </p:sp>
      <p:sp>
        <p:nvSpPr>
          <p:cNvPr id="14" name="Oval 21"/>
          <p:cNvSpPr>
            <a:spLocks noChangeArrowheads="1"/>
          </p:cNvSpPr>
          <p:nvPr/>
        </p:nvSpPr>
        <p:spPr bwMode="gray">
          <a:xfrm>
            <a:off x="4025528" y="154409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15" name="Oval 21"/>
          <p:cNvSpPr>
            <a:spLocks noChangeArrowheads="1"/>
          </p:cNvSpPr>
          <p:nvPr/>
        </p:nvSpPr>
        <p:spPr bwMode="gray">
          <a:xfrm>
            <a:off x="3995936" y="587727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16" name="TextBox 15"/>
          <p:cNvSpPr txBox="1"/>
          <p:nvPr/>
        </p:nvSpPr>
        <p:spPr>
          <a:xfrm>
            <a:off x="179512" y="1332260"/>
            <a:ext cx="3456384" cy="276999"/>
          </a:xfrm>
          <a:prstGeom prst="rect">
            <a:avLst/>
          </a:prstGeom>
          <a:noFill/>
        </p:spPr>
        <p:txBody>
          <a:bodyPr wrap="square" rtlCol="0">
            <a:spAutoFit/>
          </a:bodyPr>
          <a:lstStyle/>
          <a:p>
            <a:r>
              <a:rPr lang="en-US" altLang="zh-CN" sz="1200" dirty="0" smtClean="0"/>
              <a:t>2003-2009</a:t>
            </a:r>
            <a:r>
              <a:rPr lang="zh-CN" altLang="en-US" sz="1200" dirty="0" smtClean="0"/>
              <a:t>中国智能手机市场平均价格变化情况</a:t>
            </a:r>
            <a:endParaRPr lang="zh-CN" altLang="en-US" sz="1200" dirty="0"/>
          </a:p>
        </p:txBody>
      </p:sp>
      <p:pic>
        <p:nvPicPr>
          <p:cNvPr id="5126" name="Picture 6"/>
          <p:cNvPicPr>
            <a:picLocks noChangeAspect="1" noChangeArrowheads="1"/>
          </p:cNvPicPr>
          <p:nvPr/>
        </p:nvPicPr>
        <p:blipFill>
          <a:blip r:embed="rId3" cstate="print"/>
          <a:srcRect/>
          <a:stretch>
            <a:fillRect/>
          </a:stretch>
        </p:blipFill>
        <p:spPr bwMode="auto">
          <a:xfrm>
            <a:off x="200720" y="4221089"/>
            <a:ext cx="3563664" cy="1728192"/>
          </a:xfrm>
          <a:prstGeom prst="rect">
            <a:avLst/>
          </a:prstGeom>
          <a:ln>
            <a:noFill/>
          </a:ln>
          <a:effectLst>
            <a:outerShdw blurRad="292100" dist="139700" dir="2700000" algn="tl" rotWithShape="0">
              <a:srgbClr val="333333">
                <a:alpha val="65000"/>
              </a:srgbClr>
            </a:outerShdw>
          </a:effectLst>
        </p:spPr>
      </p:pic>
      <p:pic>
        <p:nvPicPr>
          <p:cNvPr id="14337" name="Picture 1"/>
          <p:cNvPicPr>
            <a:picLocks noChangeAspect="1" noChangeArrowheads="1"/>
          </p:cNvPicPr>
          <p:nvPr/>
        </p:nvPicPr>
        <p:blipFill>
          <a:blip r:embed="rId4" cstate="print"/>
          <a:srcRect/>
          <a:stretch>
            <a:fillRect/>
          </a:stretch>
        </p:blipFill>
        <p:spPr bwMode="auto">
          <a:xfrm>
            <a:off x="179512" y="1700808"/>
            <a:ext cx="3600400" cy="189047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197148"/>
            <a:ext cx="9036496" cy="954107"/>
          </a:xfrm>
          <a:prstGeom prst="rect">
            <a:avLst/>
          </a:prstGeom>
          <a:noFill/>
        </p:spPr>
        <p:txBody>
          <a:bodyPr wrap="square" rtlCol="0">
            <a:spAutoFit/>
          </a:bodyPr>
          <a:lstStyle/>
          <a:p>
            <a:r>
              <a:rPr lang="zh-CN" altLang="en-US" sz="2800" dirty="0" smtClean="0"/>
              <a:t>智能手机市场份额继续扩大</a:t>
            </a:r>
            <a:endParaRPr lang="en-US" altLang="zh-CN" sz="2800" dirty="0" smtClean="0"/>
          </a:p>
          <a:p>
            <a:r>
              <a:rPr lang="zh-CN" altLang="en-US" sz="2800" dirty="0" smtClean="0"/>
              <a:t>中低端智能手机市场爆发</a:t>
            </a:r>
            <a:endParaRPr lang="zh-CN" altLang="en-US" sz="2800" dirty="0"/>
          </a:p>
        </p:txBody>
      </p:sp>
      <p:pic>
        <p:nvPicPr>
          <p:cNvPr id="2" name="Picture 2"/>
          <p:cNvPicPr>
            <a:picLocks noChangeAspect="1" noChangeArrowheads="1"/>
          </p:cNvPicPr>
          <p:nvPr/>
        </p:nvPicPr>
        <p:blipFill>
          <a:blip r:embed="rId2" cstate="print"/>
          <a:srcRect/>
          <a:stretch>
            <a:fillRect/>
          </a:stretch>
        </p:blipFill>
        <p:spPr bwMode="auto">
          <a:xfrm>
            <a:off x="1619672" y="2564904"/>
            <a:ext cx="5509022" cy="3272180"/>
          </a:xfrm>
          <a:prstGeom prst="rect">
            <a:avLst/>
          </a:prstGeom>
          <a:noFill/>
          <a:ln w="9525">
            <a:noFill/>
            <a:miter lim="800000"/>
            <a:headEnd/>
            <a:tailEnd/>
          </a:ln>
        </p:spPr>
      </p:pic>
      <p:sp>
        <p:nvSpPr>
          <p:cNvPr id="17" name="TextBox 16"/>
          <p:cNvSpPr txBox="1"/>
          <p:nvPr/>
        </p:nvSpPr>
        <p:spPr>
          <a:xfrm>
            <a:off x="2123728" y="2327796"/>
            <a:ext cx="5184576" cy="369332"/>
          </a:xfrm>
          <a:prstGeom prst="rect">
            <a:avLst/>
          </a:prstGeom>
          <a:noFill/>
        </p:spPr>
        <p:txBody>
          <a:bodyPr wrap="square" rtlCol="0">
            <a:spAutoFit/>
          </a:bodyPr>
          <a:lstStyle/>
          <a:p>
            <a:r>
              <a:rPr lang="en-US" altLang="zh-CN" dirty="0" smtClean="0"/>
              <a:t>2010</a:t>
            </a:r>
            <a:r>
              <a:rPr lang="zh-CN" altLang="en-US" dirty="0" smtClean="0"/>
              <a:t>年</a:t>
            </a:r>
            <a:r>
              <a:rPr lang="en-US" altLang="zh-CN" dirty="0" smtClean="0"/>
              <a:t>5</a:t>
            </a:r>
            <a:r>
              <a:rPr lang="zh-CN" altLang="en-US" dirty="0" smtClean="0"/>
              <a:t>月</a:t>
            </a:r>
            <a:r>
              <a:rPr lang="en-US" altLang="zh-CN" dirty="0" smtClean="0"/>
              <a:t>-10</a:t>
            </a:r>
            <a:r>
              <a:rPr lang="zh-CN" altLang="en-US" dirty="0" smtClean="0"/>
              <a:t>月新上市手机淘宝销售量统计</a:t>
            </a:r>
            <a:endParaRPr lang="zh-CN" altLang="en-US" dirty="0"/>
          </a:p>
        </p:txBody>
      </p:sp>
      <p:sp>
        <p:nvSpPr>
          <p:cNvPr id="18" name="TextBox 17"/>
          <p:cNvSpPr txBox="1"/>
          <p:nvPr/>
        </p:nvSpPr>
        <p:spPr>
          <a:xfrm>
            <a:off x="179512" y="1412776"/>
            <a:ext cx="8712968" cy="584775"/>
          </a:xfrm>
          <a:prstGeom prst="rect">
            <a:avLst/>
          </a:prstGeom>
          <a:noFill/>
        </p:spPr>
        <p:txBody>
          <a:bodyPr wrap="square" rtlCol="0">
            <a:spAutoFit/>
          </a:bodyPr>
          <a:lstStyle/>
          <a:p>
            <a:r>
              <a:rPr lang="zh-CN" altLang="en-US" sz="1600" dirty="0" smtClean="0"/>
              <a:t>跟踪</a:t>
            </a:r>
            <a:r>
              <a:rPr lang="en-US" altLang="zh-CN" sz="1600" dirty="0" smtClean="0"/>
              <a:t>2010</a:t>
            </a:r>
            <a:r>
              <a:rPr lang="zh-CN" altLang="en-US" sz="1600" dirty="0" smtClean="0"/>
              <a:t>年</a:t>
            </a:r>
            <a:r>
              <a:rPr lang="en-US" altLang="zh-CN" sz="1600" dirty="0" smtClean="0"/>
              <a:t>5</a:t>
            </a:r>
            <a:r>
              <a:rPr lang="zh-CN" altLang="en-US" sz="1600" dirty="0" smtClean="0"/>
              <a:t>月</a:t>
            </a:r>
            <a:r>
              <a:rPr lang="en-US" altLang="zh-CN" sz="1600" dirty="0" smtClean="0"/>
              <a:t>-10</a:t>
            </a:r>
            <a:r>
              <a:rPr lang="zh-CN" altLang="en-US" sz="1600" dirty="0" smtClean="0"/>
              <a:t>月期间新上市手机在淘宝的每周销量发现，非智能机在</a:t>
            </a:r>
            <a:r>
              <a:rPr lang="en-US" altLang="zh-CN" sz="1600" dirty="0" smtClean="0"/>
              <a:t>11</a:t>
            </a:r>
            <a:r>
              <a:rPr lang="zh-CN" altLang="en-US" sz="1600" dirty="0" smtClean="0"/>
              <a:t>月份的销量已经落后于</a:t>
            </a:r>
            <a:r>
              <a:rPr lang="en-US" altLang="zh-CN" sz="1600" dirty="0" err="1" smtClean="0"/>
              <a:t>Symbian</a:t>
            </a:r>
            <a:r>
              <a:rPr lang="zh-CN" altLang="en-US" sz="1600" dirty="0" smtClean="0"/>
              <a:t>手机和</a:t>
            </a:r>
            <a:r>
              <a:rPr lang="en-US" altLang="zh-CN" sz="1600" dirty="0" smtClean="0"/>
              <a:t>ANDROID</a:t>
            </a:r>
            <a:r>
              <a:rPr lang="zh-CN" altLang="en-US" sz="1600" dirty="0" smtClean="0"/>
              <a:t>手机。</a:t>
            </a:r>
            <a:endParaRPr lang="zh-CN" alt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不同行业背景厂商加入</a:t>
            </a:r>
            <a:endParaRPr lang="zh-CN" altLang="en-US" sz="2800" dirty="0"/>
          </a:p>
        </p:txBody>
      </p:sp>
      <p:sp>
        <p:nvSpPr>
          <p:cNvPr id="5" name="圆角矩形 4"/>
          <p:cNvSpPr/>
          <p:nvPr/>
        </p:nvSpPr>
        <p:spPr>
          <a:xfrm>
            <a:off x="188020" y="1556792"/>
            <a:ext cx="1152128" cy="576064"/>
          </a:xfrm>
          <a:prstGeom prst="roundRect">
            <a:avLst/>
          </a:prstGeom>
          <a:gradFill flip="none" rotWithShape="1">
            <a:gsLst>
              <a:gs pos="0">
                <a:srgbClr val="FFCCFF">
                  <a:shade val="30000"/>
                  <a:satMod val="115000"/>
                </a:srgbClr>
              </a:gs>
              <a:gs pos="50000">
                <a:srgbClr val="FFCCFF">
                  <a:shade val="67500"/>
                  <a:satMod val="115000"/>
                </a:srgbClr>
              </a:gs>
              <a:gs pos="100000">
                <a:srgbClr val="FFCCFF">
                  <a:shade val="100000"/>
                  <a:satMod val="115000"/>
                </a:srgbClr>
              </a:gs>
            </a:gsLst>
            <a:lin ang="10800000" scaled="1"/>
            <a:tileRect/>
          </a:gradFill>
          <a:ln w="3175"/>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653580" y="1556792"/>
            <a:ext cx="1152128" cy="576064"/>
          </a:xfrm>
          <a:prstGeom prst="roundRect">
            <a:avLst/>
          </a:prstGeom>
          <a:gradFill flip="none" rotWithShape="1">
            <a:gsLst>
              <a:gs pos="0">
                <a:srgbClr val="FFCCFF">
                  <a:shade val="30000"/>
                  <a:satMod val="115000"/>
                </a:srgbClr>
              </a:gs>
              <a:gs pos="50000">
                <a:srgbClr val="FFCCFF">
                  <a:shade val="67500"/>
                  <a:satMod val="115000"/>
                </a:srgbClr>
              </a:gs>
              <a:gs pos="100000">
                <a:srgbClr val="FFCCFF">
                  <a:shade val="100000"/>
                  <a:satMod val="115000"/>
                </a:srgbClr>
              </a:gs>
            </a:gsLst>
            <a:lin ang="10800000" scaled="1"/>
            <a:tileRect/>
          </a:gradFill>
          <a:ln w="3175"/>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140348" y="1556792"/>
            <a:ext cx="1152128" cy="576064"/>
          </a:xfrm>
          <a:prstGeom prst="roundRect">
            <a:avLst/>
          </a:prstGeom>
          <a:gradFill flip="none" rotWithShape="1">
            <a:gsLst>
              <a:gs pos="0">
                <a:srgbClr val="FFCCFF">
                  <a:shade val="30000"/>
                  <a:satMod val="115000"/>
                </a:srgbClr>
              </a:gs>
              <a:gs pos="50000">
                <a:srgbClr val="FFCCFF">
                  <a:shade val="67500"/>
                  <a:satMod val="115000"/>
                </a:srgbClr>
              </a:gs>
              <a:gs pos="100000">
                <a:srgbClr val="FFCCFF">
                  <a:shade val="100000"/>
                  <a:satMod val="115000"/>
                </a:srgbClr>
              </a:gs>
            </a:gsLst>
            <a:lin ang="10800000" scaled="1"/>
            <a:tileRect/>
          </a:gradFill>
          <a:ln w="3175"/>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639816" y="1578000"/>
            <a:ext cx="1152128" cy="576064"/>
          </a:xfrm>
          <a:prstGeom prst="roundRect">
            <a:avLst/>
          </a:prstGeom>
          <a:gradFill flip="none" rotWithShape="1">
            <a:gsLst>
              <a:gs pos="0">
                <a:srgbClr val="FFCCFF">
                  <a:shade val="30000"/>
                  <a:satMod val="115000"/>
                </a:srgbClr>
              </a:gs>
              <a:gs pos="50000">
                <a:srgbClr val="FFCCFF">
                  <a:shade val="67500"/>
                  <a:satMod val="115000"/>
                </a:srgbClr>
              </a:gs>
              <a:gs pos="100000">
                <a:srgbClr val="FFCCFF">
                  <a:shade val="100000"/>
                  <a:satMod val="115000"/>
                </a:srgbClr>
              </a:gs>
            </a:gsLst>
            <a:lin ang="10800000" scaled="1"/>
            <a:tileRect/>
          </a:gradFill>
          <a:ln w="3175"/>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34968" y="1578000"/>
            <a:ext cx="1152128" cy="576064"/>
          </a:xfrm>
          <a:prstGeom prst="roundRect">
            <a:avLst/>
          </a:prstGeom>
          <a:gradFill flip="none" rotWithShape="1">
            <a:gsLst>
              <a:gs pos="0">
                <a:srgbClr val="FFCCFF">
                  <a:shade val="30000"/>
                  <a:satMod val="115000"/>
                </a:srgbClr>
              </a:gs>
              <a:gs pos="50000">
                <a:srgbClr val="FFCCFF">
                  <a:shade val="67500"/>
                  <a:satMod val="115000"/>
                </a:srgbClr>
              </a:gs>
              <a:gs pos="100000">
                <a:srgbClr val="FFCCFF">
                  <a:shade val="100000"/>
                  <a:satMod val="115000"/>
                </a:srgbClr>
              </a:gs>
            </a:gsLst>
            <a:lin ang="10800000" scaled="1"/>
            <a:tileRect/>
          </a:gradFill>
          <a:ln w="3175"/>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决策 10"/>
          <p:cNvSpPr/>
          <p:nvPr/>
        </p:nvSpPr>
        <p:spPr>
          <a:xfrm>
            <a:off x="7631832" y="1459384"/>
            <a:ext cx="1512168" cy="864096"/>
          </a:xfrm>
          <a:prstGeom prst="flowChartDecisi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365548" y="1772816"/>
            <a:ext cx="288032"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2843808" y="1772816"/>
            <a:ext cx="288032"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4330576" y="1772816"/>
            <a:ext cx="288032"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5821536" y="1772816"/>
            <a:ext cx="288032"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7308304" y="1772816"/>
            <a:ext cx="288032"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98128" y="1700808"/>
            <a:ext cx="1080120" cy="276999"/>
          </a:xfrm>
          <a:prstGeom prst="rect">
            <a:avLst/>
          </a:prstGeom>
          <a:noFill/>
        </p:spPr>
        <p:txBody>
          <a:bodyPr wrap="square" rtlCol="0">
            <a:spAutoFit/>
          </a:bodyPr>
          <a:lstStyle/>
          <a:p>
            <a:r>
              <a:rPr lang="zh-CN" altLang="en-US" sz="1200" dirty="0" smtClean="0"/>
              <a:t>芯片半导体</a:t>
            </a:r>
            <a:endParaRPr lang="zh-CN" altLang="en-US" sz="1200" dirty="0"/>
          </a:p>
        </p:txBody>
      </p:sp>
      <p:sp>
        <p:nvSpPr>
          <p:cNvPr id="20" name="TextBox 19"/>
          <p:cNvSpPr txBox="1"/>
          <p:nvPr/>
        </p:nvSpPr>
        <p:spPr>
          <a:xfrm>
            <a:off x="1865288" y="1700808"/>
            <a:ext cx="936104" cy="288032"/>
          </a:xfrm>
          <a:prstGeom prst="rect">
            <a:avLst/>
          </a:prstGeom>
          <a:noFill/>
        </p:spPr>
        <p:txBody>
          <a:bodyPr wrap="square" rtlCol="0">
            <a:spAutoFit/>
          </a:bodyPr>
          <a:lstStyle/>
          <a:p>
            <a:r>
              <a:rPr lang="zh-CN" altLang="en-US" sz="1200" dirty="0" smtClean="0"/>
              <a:t>手机制造</a:t>
            </a:r>
            <a:endParaRPr lang="zh-CN" altLang="en-US" sz="1200" dirty="0"/>
          </a:p>
        </p:txBody>
      </p:sp>
      <p:sp>
        <p:nvSpPr>
          <p:cNvPr id="21" name="TextBox 20"/>
          <p:cNvSpPr txBox="1"/>
          <p:nvPr/>
        </p:nvSpPr>
        <p:spPr>
          <a:xfrm>
            <a:off x="3305448" y="1700808"/>
            <a:ext cx="936104" cy="288032"/>
          </a:xfrm>
          <a:prstGeom prst="rect">
            <a:avLst/>
          </a:prstGeom>
          <a:noFill/>
        </p:spPr>
        <p:txBody>
          <a:bodyPr wrap="square" rtlCol="0">
            <a:spAutoFit/>
          </a:bodyPr>
          <a:lstStyle/>
          <a:p>
            <a:r>
              <a:rPr lang="zh-CN" altLang="en-US" sz="1200" dirty="0" smtClean="0"/>
              <a:t>操作系统</a:t>
            </a:r>
            <a:endParaRPr lang="zh-CN" altLang="en-US" sz="1200" dirty="0"/>
          </a:p>
        </p:txBody>
      </p:sp>
      <p:sp>
        <p:nvSpPr>
          <p:cNvPr id="22" name="TextBox 21"/>
          <p:cNvSpPr txBox="1"/>
          <p:nvPr/>
        </p:nvSpPr>
        <p:spPr>
          <a:xfrm>
            <a:off x="4843016" y="1700808"/>
            <a:ext cx="936104" cy="288032"/>
          </a:xfrm>
          <a:prstGeom prst="rect">
            <a:avLst/>
          </a:prstGeom>
          <a:noFill/>
        </p:spPr>
        <p:txBody>
          <a:bodyPr wrap="square" rtlCol="0">
            <a:spAutoFit/>
          </a:bodyPr>
          <a:lstStyle/>
          <a:p>
            <a:r>
              <a:rPr lang="zh-CN" altLang="en-US" sz="1200" dirty="0" smtClean="0"/>
              <a:t>应用商店</a:t>
            </a:r>
            <a:endParaRPr lang="zh-CN" altLang="en-US" sz="1200" dirty="0"/>
          </a:p>
        </p:txBody>
      </p:sp>
      <p:sp>
        <p:nvSpPr>
          <p:cNvPr id="23" name="TextBox 22"/>
          <p:cNvSpPr txBox="1"/>
          <p:nvPr/>
        </p:nvSpPr>
        <p:spPr>
          <a:xfrm>
            <a:off x="6329784" y="1700808"/>
            <a:ext cx="936104" cy="288032"/>
          </a:xfrm>
          <a:prstGeom prst="rect">
            <a:avLst/>
          </a:prstGeom>
          <a:noFill/>
        </p:spPr>
        <p:txBody>
          <a:bodyPr wrap="square" rtlCol="0">
            <a:spAutoFit/>
          </a:bodyPr>
          <a:lstStyle/>
          <a:p>
            <a:r>
              <a:rPr lang="zh-CN" altLang="en-US" sz="1200" dirty="0" smtClean="0"/>
              <a:t>接入通道</a:t>
            </a:r>
            <a:endParaRPr lang="zh-CN" altLang="en-US" sz="1200" dirty="0"/>
          </a:p>
        </p:txBody>
      </p:sp>
      <p:sp>
        <p:nvSpPr>
          <p:cNvPr id="24" name="TextBox 23"/>
          <p:cNvSpPr txBox="1"/>
          <p:nvPr/>
        </p:nvSpPr>
        <p:spPr>
          <a:xfrm>
            <a:off x="7998668" y="1713508"/>
            <a:ext cx="936104" cy="288032"/>
          </a:xfrm>
          <a:prstGeom prst="rect">
            <a:avLst/>
          </a:prstGeom>
          <a:noFill/>
        </p:spPr>
        <p:txBody>
          <a:bodyPr wrap="square" rtlCol="0">
            <a:spAutoFit/>
          </a:bodyPr>
          <a:lstStyle/>
          <a:p>
            <a:r>
              <a:rPr lang="zh-CN" altLang="en-US" sz="1200" dirty="0" smtClean="0"/>
              <a:t>移动应用</a:t>
            </a:r>
            <a:endParaRPr lang="zh-CN" altLang="en-US" sz="1200" dirty="0"/>
          </a:p>
        </p:txBody>
      </p:sp>
      <p:sp>
        <p:nvSpPr>
          <p:cNvPr id="25" name="椭圆 24"/>
          <p:cNvSpPr/>
          <p:nvPr/>
        </p:nvSpPr>
        <p:spPr>
          <a:xfrm>
            <a:off x="1403648" y="2924944"/>
            <a:ext cx="1656184" cy="1008112"/>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779912" y="2924944"/>
            <a:ext cx="1368152" cy="1008112"/>
          </a:xfrm>
          <a:prstGeom prst="hexag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893544" y="2924944"/>
            <a:ext cx="1656184" cy="1008112"/>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7712348" y="2924944"/>
            <a:ext cx="1368152" cy="1008112"/>
          </a:xfrm>
          <a:prstGeom prst="hexag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059832" y="1340768"/>
            <a:ext cx="2808312" cy="1080120"/>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箭头连接符 31"/>
          <p:cNvCxnSpPr>
            <a:stCxn id="25" idx="0"/>
            <a:endCxn id="30" idx="2"/>
          </p:cNvCxnSpPr>
          <p:nvPr/>
        </p:nvCxnSpPr>
        <p:spPr>
          <a:xfrm rot="5400000" flipH="1" flipV="1">
            <a:off x="3095836" y="1556792"/>
            <a:ext cx="504056" cy="2232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25" idx="0"/>
            <a:endCxn id="7" idx="2"/>
          </p:cNvCxnSpPr>
          <p:nvPr/>
        </p:nvCxnSpPr>
        <p:spPr>
          <a:xfrm rot="16200000" flipV="1">
            <a:off x="1834648" y="2527852"/>
            <a:ext cx="792088" cy="20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rot="5400000" flipH="1" flipV="1">
            <a:off x="4198088" y="2680500"/>
            <a:ext cx="525512" cy="62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7" idx="2"/>
          </p:cNvCxnSpPr>
          <p:nvPr/>
        </p:nvCxnSpPr>
        <p:spPr>
          <a:xfrm rot="10800000">
            <a:off x="2229644" y="2132856"/>
            <a:ext cx="2270348" cy="7920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endCxn id="11" idx="2"/>
          </p:cNvCxnSpPr>
          <p:nvPr/>
        </p:nvCxnSpPr>
        <p:spPr>
          <a:xfrm flipV="1">
            <a:off x="4427984" y="2323480"/>
            <a:ext cx="3959932" cy="60146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28" idx="0"/>
            <a:endCxn id="30" idx="2"/>
          </p:cNvCxnSpPr>
          <p:nvPr/>
        </p:nvCxnSpPr>
        <p:spPr>
          <a:xfrm rot="16200000" flipV="1">
            <a:off x="5340784" y="1544092"/>
            <a:ext cx="504056" cy="22576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28" idx="0"/>
            <a:endCxn id="10" idx="2"/>
          </p:cNvCxnSpPr>
          <p:nvPr/>
        </p:nvCxnSpPr>
        <p:spPr>
          <a:xfrm rot="16200000" flipV="1">
            <a:off x="6330894" y="2534202"/>
            <a:ext cx="770880" cy="106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28" idx="0"/>
            <a:endCxn id="11" idx="2"/>
          </p:cNvCxnSpPr>
          <p:nvPr/>
        </p:nvCxnSpPr>
        <p:spPr>
          <a:xfrm rot="5400000" flipH="1" flipV="1">
            <a:off x="7254044" y="1791072"/>
            <a:ext cx="601464" cy="16662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1822996" y="3238376"/>
            <a:ext cx="1080120" cy="276999"/>
          </a:xfrm>
          <a:prstGeom prst="rect">
            <a:avLst/>
          </a:prstGeom>
          <a:noFill/>
        </p:spPr>
        <p:txBody>
          <a:bodyPr wrap="square" rtlCol="0">
            <a:spAutoFit/>
          </a:bodyPr>
          <a:lstStyle/>
          <a:p>
            <a:r>
              <a:rPr lang="zh-CN" altLang="en-US" sz="1200" dirty="0" smtClean="0"/>
              <a:t>手机厂商</a:t>
            </a:r>
            <a:endParaRPr lang="zh-CN" altLang="en-US" sz="1200" dirty="0"/>
          </a:p>
        </p:txBody>
      </p:sp>
      <p:sp>
        <p:nvSpPr>
          <p:cNvPr id="63" name="TextBox 62"/>
          <p:cNvSpPr txBox="1"/>
          <p:nvPr/>
        </p:nvSpPr>
        <p:spPr>
          <a:xfrm>
            <a:off x="4097536" y="3272284"/>
            <a:ext cx="936104" cy="276999"/>
          </a:xfrm>
          <a:prstGeom prst="rect">
            <a:avLst/>
          </a:prstGeom>
          <a:noFill/>
        </p:spPr>
        <p:txBody>
          <a:bodyPr wrap="square" rtlCol="0">
            <a:spAutoFit/>
          </a:bodyPr>
          <a:lstStyle/>
          <a:p>
            <a:r>
              <a:rPr lang="en-US" altLang="zh-CN" sz="1200" dirty="0" smtClean="0"/>
              <a:t>IT </a:t>
            </a:r>
            <a:r>
              <a:rPr lang="zh-CN" altLang="en-US" sz="1200" dirty="0" smtClean="0"/>
              <a:t>厂商</a:t>
            </a:r>
            <a:endParaRPr lang="zh-CN" altLang="en-US" sz="1200" dirty="0"/>
          </a:p>
        </p:txBody>
      </p:sp>
      <p:sp>
        <p:nvSpPr>
          <p:cNvPr id="64" name="TextBox 63"/>
          <p:cNvSpPr txBox="1"/>
          <p:nvPr/>
        </p:nvSpPr>
        <p:spPr>
          <a:xfrm>
            <a:off x="6245076" y="3272284"/>
            <a:ext cx="1080120" cy="276999"/>
          </a:xfrm>
          <a:prstGeom prst="rect">
            <a:avLst/>
          </a:prstGeom>
          <a:noFill/>
        </p:spPr>
        <p:txBody>
          <a:bodyPr wrap="square" rtlCol="0">
            <a:spAutoFit/>
          </a:bodyPr>
          <a:lstStyle/>
          <a:p>
            <a:r>
              <a:rPr lang="zh-CN" altLang="en-US" sz="1200" dirty="0" smtClean="0"/>
              <a:t>移动运营商</a:t>
            </a:r>
            <a:endParaRPr lang="zh-CN" altLang="en-US" sz="1200" dirty="0"/>
          </a:p>
        </p:txBody>
      </p:sp>
      <p:sp>
        <p:nvSpPr>
          <p:cNvPr id="65" name="TextBox 64"/>
          <p:cNvSpPr txBox="1"/>
          <p:nvPr/>
        </p:nvSpPr>
        <p:spPr>
          <a:xfrm>
            <a:off x="7909768" y="3284984"/>
            <a:ext cx="1259632" cy="276999"/>
          </a:xfrm>
          <a:prstGeom prst="rect">
            <a:avLst/>
          </a:prstGeom>
          <a:noFill/>
        </p:spPr>
        <p:txBody>
          <a:bodyPr wrap="square" rtlCol="0">
            <a:spAutoFit/>
          </a:bodyPr>
          <a:lstStyle/>
          <a:p>
            <a:r>
              <a:rPr lang="en-US" altLang="zh-CN" sz="1200" dirty="0" smtClean="0"/>
              <a:t>CP</a:t>
            </a:r>
            <a:r>
              <a:rPr lang="zh-CN" altLang="en-US" sz="1200" dirty="0" smtClean="0"/>
              <a:t>范围扩大</a:t>
            </a:r>
            <a:endParaRPr lang="zh-CN" altLang="en-US" sz="1200" dirty="0"/>
          </a:p>
        </p:txBody>
      </p:sp>
      <p:cxnSp>
        <p:nvCxnSpPr>
          <p:cNvPr id="67" name="直接箭头连接符 66"/>
          <p:cNvCxnSpPr>
            <a:endCxn id="11" idx="2"/>
          </p:cNvCxnSpPr>
          <p:nvPr/>
        </p:nvCxnSpPr>
        <p:spPr>
          <a:xfrm rot="16200000" flipV="1">
            <a:off x="8087438" y="2623958"/>
            <a:ext cx="601464" cy="50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9552" y="4221088"/>
            <a:ext cx="7992888" cy="1815882"/>
          </a:xfrm>
          <a:prstGeom prst="rect">
            <a:avLst/>
          </a:prstGeom>
          <a:noFill/>
        </p:spPr>
        <p:txBody>
          <a:bodyPr wrap="square" rtlCol="0">
            <a:spAutoFit/>
          </a:bodyPr>
          <a:lstStyle/>
          <a:p>
            <a:r>
              <a:rPr lang="zh-CN" altLang="en-US" sz="1600" dirty="0" smtClean="0"/>
              <a:t>传统手机厂商及运营商继续加大对产业生态圈的渗透 。拥有掌握关键技术、元器件的手机厂商将占据优势，例如三星拥有从芯片，屏幕，到操作系统等多项领域技术核心，未来三星有望进入智能手机前三甲。</a:t>
            </a:r>
            <a:endParaRPr lang="en-US" altLang="zh-CN" sz="1600" dirty="0" smtClean="0"/>
          </a:p>
          <a:p>
            <a:endParaRPr lang="en-US" altLang="zh-CN" sz="1600" dirty="0" smtClean="0"/>
          </a:p>
          <a:p>
            <a:r>
              <a:rPr lang="en-US" altLang="zh-CN" sz="1600" dirty="0" smtClean="0"/>
              <a:t>IT</a:t>
            </a:r>
            <a:r>
              <a:rPr lang="zh-CN" altLang="en-US" sz="1600" dirty="0" smtClean="0"/>
              <a:t>厂商全面进入。既有向手机终端延伸，也有向操作系统及应用领域进军。</a:t>
            </a:r>
            <a:endParaRPr lang="en-US" altLang="zh-CN" sz="1600" dirty="0" smtClean="0"/>
          </a:p>
          <a:p>
            <a:endParaRPr lang="en-US" altLang="zh-CN" sz="1600" dirty="0" smtClean="0"/>
          </a:p>
          <a:p>
            <a:r>
              <a:rPr lang="zh-CN" altLang="en-US" sz="1600" dirty="0" smtClean="0"/>
              <a:t>传统手机</a:t>
            </a:r>
            <a:r>
              <a:rPr lang="en-US" altLang="zh-CN" sz="1600" dirty="0" smtClean="0"/>
              <a:t>CP</a:t>
            </a:r>
            <a:r>
              <a:rPr lang="zh-CN" altLang="en-US" sz="1600" dirty="0" smtClean="0"/>
              <a:t>范围扩大，未来将会多领域企业扮演</a:t>
            </a:r>
            <a:r>
              <a:rPr lang="en-US" altLang="zh-CN" sz="1600" dirty="0" smtClean="0"/>
              <a:t>CP</a:t>
            </a:r>
            <a:r>
              <a:rPr lang="zh-CN" altLang="en-US" sz="1600" dirty="0" smtClean="0"/>
              <a:t>角色。</a:t>
            </a:r>
            <a:endParaRPr lang="zh-CN" altLang="en-US" sz="1600" dirty="0"/>
          </a:p>
        </p:txBody>
      </p:sp>
      <p:sp>
        <p:nvSpPr>
          <p:cNvPr id="71" name="Oval 21"/>
          <p:cNvSpPr>
            <a:spLocks noChangeArrowheads="1"/>
          </p:cNvSpPr>
          <p:nvPr/>
        </p:nvSpPr>
        <p:spPr bwMode="gray">
          <a:xfrm>
            <a:off x="323528" y="4293096"/>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72" name="Oval 21"/>
          <p:cNvSpPr>
            <a:spLocks noChangeArrowheads="1"/>
          </p:cNvSpPr>
          <p:nvPr/>
        </p:nvSpPr>
        <p:spPr bwMode="gray">
          <a:xfrm>
            <a:off x="323528" y="526355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73" name="Oval 21"/>
          <p:cNvSpPr>
            <a:spLocks noChangeArrowheads="1"/>
          </p:cNvSpPr>
          <p:nvPr/>
        </p:nvSpPr>
        <p:spPr bwMode="gray">
          <a:xfrm>
            <a:off x="323528" y="5745956"/>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软件应用商店地位凸显</a:t>
            </a:r>
            <a:endParaRPr lang="zh-CN" altLang="en-US" sz="2800" dirty="0"/>
          </a:p>
        </p:txBody>
      </p:sp>
      <p:sp>
        <p:nvSpPr>
          <p:cNvPr id="4" name="Freeform 2"/>
          <p:cNvSpPr>
            <a:spLocks/>
          </p:cNvSpPr>
          <p:nvPr/>
        </p:nvSpPr>
        <p:spPr bwMode="gray">
          <a:xfrm>
            <a:off x="2468832" y="3075238"/>
            <a:ext cx="1712643" cy="1038519"/>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sp>
        <p:nvSpPr>
          <p:cNvPr id="5" name="Freeform 3"/>
          <p:cNvSpPr>
            <a:spLocks/>
          </p:cNvSpPr>
          <p:nvPr/>
        </p:nvSpPr>
        <p:spPr bwMode="gray">
          <a:xfrm>
            <a:off x="4236727" y="3055742"/>
            <a:ext cx="330511" cy="1178666"/>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sp>
        <p:nvSpPr>
          <p:cNvPr id="7" name="Freeform 4"/>
          <p:cNvSpPr>
            <a:spLocks/>
          </p:cNvSpPr>
          <p:nvPr/>
        </p:nvSpPr>
        <p:spPr bwMode="gray">
          <a:xfrm flipH="1">
            <a:off x="4788169" y="3075238"/>
            <a:ext cx="1712644" cy="1038519"/>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grpSp>
        <p:nvGrpSpPr>
          <p:cNvPr id="8" name="Group 5"/>
          <p:cNvGrpSpPr>
            <a:grpSpLocks/>
          </p:cNvGrpSpPr>
          <p:nvPr/>
        </p:nvGrpSpPr>
        <p:grpSpPr bwMode="auto">
          <a:xfrm>
            <a:off x="1907704" y="1988840"/>
            <a:ext cx="1227609" cy="997793"/>
            <a:chOff x="4320" y="1152"/>
            <a:chExt cx="414" cy="402"/>
          </a:xfrm>
        </p:grpSpPr>
        <p:sp>
          <p:nvSpPr>
            <p:cNvPr id="9" name="AutoShape 6"/>
            <p:cNvSpPr>
              <a:spLocks noChangeArrowheads="1"/>
            </p:cNvSpPr>
            <p:nvPr/>
          </p:nvSpPr>
          <p:spPr bwMode="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0" name="Freeform 7"/>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11" name="Rectangle 8"/>
          <p:cNvSpPr>
            <a:spLocks noChangeArrowheads="1"/>
          </p:cNvSpPr>
          <p:nvPr/>
        </p:nvSpPr>
        <p:spPr bwMode="gray">
          <a:xfrm>
            <a:off x="1958142" y="2095817"/>
            <a:ext cx="1117876" cy="584775"/>
          </a:xfrm>
          <a:prstGeom prst="rect">
            <a:avLst/>
          </a:prstGeom>
          <a:noFill/>
          <a:ln w="9525" algn="ctr">
            <a:noFill/>
            <a:miter lim="800000"/>
            <a:headEnd/>
            <a:tailEnd/>
          </a:ln>
          <a:effectLst/>
        </p:spPr>
        <p:txBody>
          <a:bodyPr wrap="square">
            <a:spAutoFit/>
            <a:flatTx/>
          </a:bodyPr>
          <a:lstStyle/>
          <a:p>
            <a:pPr algn="ctr"/>
            <a:r>
              <a:rPr lang="zh-CN" altLang="en-US" sz="1600" b="1" dirty="0" smtClean="0">
                <a:solidFill>
                  <a:srgbClr val="FFFFFF"/>
                </a:solidFill>
                <a:ea typeface="宋体" pitchFamily="2" charset="-122"/>
              </a:rPr>
              <a:t>移动运营商主导</a:t>
            </a:r>
            <a:endParaRPr lang="en-US" altLang="zh-CN" sz="1600" b="1" dirty="0">
              <a:solidFill>
                <a:srgbClr val="FFFFFF"/>
              </a:solidFill>
              <a:ea typeface="宋体" pitchFamily="2" charset="-122"/>
            </a:endParaRPr>
          </a:p>
        </p:txBody>
      </p:sp>
      <p:grpSp>
        <p:nvGrpSpPr>
          <p:cNvPr id="12" name="Group 9"/>
          <p:cNvGrpSpPr>
            <a:grpSpLocks/>
          </p:cNvGrpSpPr>
          <p:nvPr/>
        </p:nvGrpSpPr>
        <p:grpSpPr bwMode="auto">
          <a:xfrm>
            <a:off x="3833341" y="1988840"/>
            <a:ext cx="1227609" cy="997793"/>
            <a:chOff x="4320" y="1152"/>
            <a:chExt cx="414" cy="402"/>
          </a:xfrm>
        </p:grpSpPr>
        <p:sp>
          <p:nvSpPr>
            <p:cNvPr id="13" name="AutoShape 10"/>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1"/>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grpSp>
        <p:nvGrpSpPr>
          <p:cNvPr id="15" name="Group 12"/>
          <p:cNvGrpSpPr>
            <a:grpSpLocks/>
          </p:cNvGrpSpPr>
          <p:nvPr/>
        </p:nvGrpSpPr>
        <p:grpSpPr bwMode="auto">
          <a:xfrm>
            <a:off x="5803429" y="1998365"/>
            <a:ext cx="1227609" cy="997793"/>
            <a:chOff x="4320" y="1152"/>
            <a:chExt cx="414" cy="402"/>
          </a:xfrm>
        </p:grpSpPr>
        <p:sp>
          <p:nvSpPr>
            <p:cNvPr id="16" name="AutoShape 13"/>
            <p:cNvSpPr>
              <a:spLocks noChangeArrowheads="1"/>
            </p:cNvSpPr>
            <p:nvPr/>
          </p:nvSpPr>
          <p:spPr bwMode="gray">
            <a:xfrm>
              <a:off x="4320" y="1152"/>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7" name="Freeform 14"/>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endParaRPr lang="zh-CN" altLang="en-US"/>
            </a:p>
          </p:txBody>
        </p:sp>
      </p:grpSp>
      <p:sp>
        <p:nvSpPr>
          <p:cNvPr id="21" name="Rectangle 19"/>
          <p:cNvSpPr>
            <a:spLocks noChangeArrowheads="1"/>
          </p:cNvSpPr>
          <p:nvPr/>
        </p:nvSpPr>
        <p:spPr bwMode="auto">
          <a:xfrm>
            <a:off x="755576" y="4049064"/>
            <a:ext cx="7920880" cy="2431435"/>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endParaRPr lang="en-US" altLang="zh-CN" sz="1200" dirty="0" smtClean="0">
              <a:solidFill>
                <a:srgbClr val="1C1C1C"/>
              </a:solidFill>
              <a:ea typeface="宋体" pitchFamily="2" charset="-122"/>
            </a:endParaRPr>
          </a:p>
          <a:p>
            <a:pPr eaLnBrk="0" hangingPunct="0">
              <a:buClr>
                <a:srgbClr val="D7181F"/>
              </a:buClr>
              <a:buFont typeface="Wingdings" pitchFamily="2" charset="2"/>
              <a:buNone/>
            </a:pPr>
            <a:r>
              <a:rPr lang="zh-CN" altLang="en-US" sz="1600" dirty="0" smtClean="0">
                <a:solidFill>
                  <a:srgbClr val="1C1C1C"/>
                </a:solidFill>
                <a:ea typeface="宋体" pitchFamily="2" charset="-122"/>
              </a:rPr>
              <a:t>中小互联网服务提供商将成为活跃力量。中国在线应用领域出现了一批较为活跃的中小互联网服务提供商。如</a:t>
            </a:r>
            <a:r>
              <a:rPr lang="en-US" altLang="zh-CN" sz="1600" dirty="0" smtClean="0">
                <a:solidFill>
                  <a:srgbClr val="1C1C1C"/>
                </a:solidFill>
                <a:ea typeface="宋体" pitchFamily="2" charset="-122"/>
              </a:rPr>
              <a:t>N </a:t>
            </a:r>
            <a:r>
              <a:rPr lang="zh-CN" altLang="en-US" sz="1600" dirty="0" smtClean="0">
                <a:solidFill>
                  <a:srgbClr val="1C1C1C"/>
                </a:solidFill>
                <a:ea typeface="宋体" pitchFamily="2" charset="-122"/>
              </a:rPr>
              <a:t>多网、泡椒网、手机空间、尚龙网、威锋网、手机堂等，这些平台运营商具有互联网的“草根”精神，对用户及应用开发者的理解较为深刻，且这部分厂商相对业务较为单一，发展动力较大。</a:t>
            </a:r>
            <a:endParaRPr lang="en-US" altLang="zh-CN" sz="1600" dirty="0" smtClean="0">
              <a:solidFill>
                <a:srgbClr val="1C1C1C"/>
              </a:solidFill>
              <a:ea typeface="宋体" pitchFamily="2" charset="-122"/>
            </a:endParaRPr>
          </a:p>
          <a:p>
            <a:pPr eaLnBrk="0" hangingPunct="0">
              <a:buClr>
                <a:srgbClr val="D7181F"/>
              </a:buClr>
              <a:buFont typeface="Wingdings" pitchFamily="2" charset="2"/>
              <a:buNone/>
            </a:pPr>
            <a:endParaRPr lang="en-US" altLang="zh-CN" sz="1600" dirty="0" smtClean="0">
              <a:solidFill>
                <a:srgbClr val="1C1C1C"/>
              </a:solidFill>
              <a:ea typeface="宋体" pitchFamily="2" charset="-122"/>
            </a:endParaRPr>
          </a:p>
          <a:p>
            <a:pPr eaLnBrk="0" hangingPunct="0">
              <a:buClr>
                <a:srgbClr val="D7181F"/>
              </a:buClr>
              <a:buFont typeface="Wingdings" pitchFamily="2" charset="2"/>
              <a:buNone/>
            </a:pPr>
            <a:r>
              <a:rPr lang="zh-CN" altLang="en-US" sz="1600" dirty="0" smtClean="0">
                <a:solidFill>
                  <a:srgbClr val="1C1C1C"/>
                </a:solidFill>
                <a:ea typeface="宋体" pitchFamily="2" charset="-122"/>
              </a:rPr>
              <a:t>未来软件应用商店收入保持较大增长空间。据</a:t>
            </a:r>
            <a:r>
              <a:rPr lang="en-US" altLang="zh-CN" sz="1600" dirty="0" smtClean="0">
                <a:solidFill>
                  <a:srgbClr val="1C1C1C"/>
                </a:solidFill>
                <a:ea typeface="宋体" pitchFamily="2" charset="-122"/>
              </a:rPr>
              <a:t>OVUM </a:t>
            </a:r>
            <a:r>
              <a:rPr lang="zh-CN" altLang="en-US" sz="1600" dirty="0" smtClean="0">
                <a:solidFill>
                  <a:srgbClr val="1C1C1C"/>
                </a:solidFill>
                <a:ea typeface="宋体" pitchFamily="2" charset="-122"/>
              </a:rPr>
              <a:t>数据显示，</a:t>
            </a:r>
            <a:r>
              <a:rPr lang="en-US" altLang="zh-CN" sz="1600" dirty="0" smtClean="0">
                <a:solidFill>
                  <a:srgbClr val="1C1C1C"/>
                </a:solidFill>
                <a:ea typeface="宋体" pitchFamily="2" charset="-122"/>
              </a:rPr>
              <a:t>2009 </a:t>
            </a:r>
            <a:r>
              <a:rPr lang="zh-CN" altLang="en-US" sz="1600" dirty="0" smtClean="0">
                <a:solidFill>
                  <a:srgbClr val="1C1C1C"/>
                </a:solidFill>
                <a:ea typeface="宋体" pitchFamily="2" charset="-122"/>
              </a:rPr>
              <a:t>年，全球范围内非运营商应用商店计费应用下载次数为</a:t>
            </a:r>
            <a:r>
              <a:rPr lang="en-US" altLang="zh-CN" sz="1600" dirty="0" smtClean="0">
                <a:solidFill>
                  <a:srgbClr val="1C1C1C"/>
                </a:solidFill>
                <a:ea typeface="宋体" pitchFamily="2" charset="-122"/>
              </a:rPr>
              <a:t>3.22 </a:t>
            </a:r>
            <a:r>
              <a:rPr lang="zh-CN" altLang="en-US" sz="1600" dirty="0" smtClean="0">
                <a:solidFill>
                  <a:srgbClr val="1C1C1C"/>
                </a:solidFill>
                <a:ea typeface="宋体" pitchFamily="2" charset="-122"/>
              </a:rPr>
              <a:t>亿次，较</a:t>
            </a:r>
            <a:r>
              <a:rPr lang="en-US" altLang="zh-CN" sz="1600" dirty="0" smtClean="0">
                <a:solidFill>
                  <a:srgbClr val="1C1C1C"/>
                </a:solidFill>
                <a:ea typeface="宋体" pitchFamily="2" charset="-122"/>
              </a:rPr>
              <a:t>2008</a:t>
            </a:r>
            <a:r>
              <a:rPr lang="zh-CN" altLang="en-US" sz="1600" dirty="0" smtClean="0">
                <a:solidFill>
                  <a:srgbClr val="1C1C1C"/>
                </a:solidFill>
                <a:ea typeface="宋体" pitchFamily="2" charset="-122"/>
              </a:rPr>
              <a:t>年增幅达</a:t>
            </a:r>
            <a:r>
              <a:rPr lang="en-US" altLang="zh-CN" sz="1600" dirty="0" smtClean="0">
                <a:solidFill>
                  <a:srgbClr val="1C1C1C"/>
                </a:solidFill>
                <a:ea typeface="宋体" pitchFamily="2" charset="-122"/>
              </a:rPr>
              <a:t>119.05%</a:t>
            </a:r>
            <a:r>
              <a:rPr lang="zh-CN" altLang="en-US" sz="1600" dirty="0" smtClean="0">
                <a:solidFill>
                  <a:srgbClr val="1C1C1C"/>
                </a:solidFill>
                <a:ea typeface="宋体" pitchFamily="2" charset="-122"/>
              </a:rPr>
              <a:t>，全球非运营商应用商店计费用户下载营收为</a:t>
            </a:r>
            <a:r>
              <a:rPr lang="en-US" altLang="zh-CN" sz="1600" dirty="0" smtClean="0">
                <a:solidFill>
                  <a:srgbClr val="1C1C1C"/>
                </a:solidFill>
                <a:ea typeface="宋体" pitchFamily="2" charset="-122"/>
              </a:rPr>
              <a:t>7.18 </a:t>
            </a:r>
            <a:r>
              <a:rPr lang="zh-CN" altLang="en-US" sz="1600" dirty="0" smtClean="0">
                <a:solidFill>
                  <a:srgbClr val="1C1C1C"/>
                </a:solidFill>
                <a:ea typeface="宋体" pitchFamily="2" charset="-122"/>
              </a:rPr>
              <a:t>亿美元，较</a:t>
            </a:r>
            <a:r>
              <a:rPr lang="en-US" altLang="zh-CN" sz="1600" dirty="0" smtClean="0">
                <a:solidFill>
                  <a:srgbClr val="1C1C1C"/>
                </a:solidFill>
                <a:ea typeface="宋体" pitchFamily="2" charset="-122"/>
              </a:rPr>
              <a:t>2008 </a:t>
            </a:r>
            <a:r>
              <a:rPr lang="zh-CN" altLang="en-US" sz="1600" dirty="0" smtClean="0">
                <a:solidFill>
                  <a:srgbClr val="1C1C1C"/>
                </a:solidFill>
                <a:ea typeface="宋体" pitchFamily="2" charset="-122"/>
              </a:rPr>
              <a:t>年增幅达</a:t>
            </a:r>
            <a:r>
              <a:rPr lang="en-US" altLang="zh-CN" sz="1600" dirty="0" smtClean="0">
                <a:solidFill>
                  <a:srgbClr val="1C1C1C"/>
                </a:solidFill>
                <a:ea typeface="宋体" pitchFamily="2" charset="-122"/>
              </a:rPr>
              <a:t>95.64%</a:t>
            </a:r>
            <a:r>
              <a:rPr lang="zh-CN" altLang="en-US" sz="1600" dirty="0" smtClean="0">
                <a:solidFill>
                  <a:srgbClr val="1C1C1C"/>
                </a:solidFill>
                <a:ea typeface="宋体" pitchFamily="2" charset="-122"/>
              </a:rPr>
              <a:t>。</a:t>
            </a:r>
            <a:endParaRPr lang="en-US" altLang="zh-CN" sz="1600" dirty="0" smtClean="0">
              <a:solidFill>
                <a:srgbClr val="1C1C1C"/>
              </a:solidFill>
              <a:ea typeface="宋体" pitchFamily="2" charset="-122"/>
            </a:endParaRPr>
          </a:p>
          <a:p>
            <a:pPr eaLnBrk="0" hangingPunct="0">
              <a:buClr>
                <a:srgbClr val="D7181F"/>
              </a:buClr>
              <a:buFont typeface="Wingdings" pitchFamily="2" charset="2"/>
              <a:buNone/>
            </a:pPr>
            <a:endParaRPr lang="en-US" altLang="zh-CN" sz="1200" dirty="0">
              <a:solidFill>
                <a:srgbClr val="1C1C1C"/>
              </a:solidFill>
              <a:ea typeface="宋体" pitchFamily="2" charset="-122"/>
            </a:endParaRPr>
          </a:p>
        </p:txBody>
      </p:sp>
      <p:sp>
        <p:nvSpPr>
          <p:cNvPr id="23" name="Rectangle 8"/>
          <p:cNvSpPr>
            <a:spLocks noChangeArrowheads="1"/>
          </p:cNvSpPr>
          <p:nvPr/>
        </p:nvSpPr>
        <p:spPr bwMode="gray">
          <a:xfrm>
            <a:off x="3902358" y="2117025"/>
            <a:ext cx="1117876" cy="584775"/>
          </a:xfrm>
          <a:prstGeom prst="rect">
            <a:avLst/>
          </a:prstGeom>
          <a:noFill/>
          <a:ln w="9525" algn="ctr">
            <a:noFill/>
            <a:miter lim="800000"/>
            <a:headEnd/>
            <a:tailEnd/>
          </a:ln>
          <a:effectLst/>
        </p:spPr>
        <p:txBody>
          <a:bodyPr wrap="square">
            <a:spAutoFit/>
            <a:flatTx/>
          </a:bodyPr>
          <a:lstStyle/>
          <a:p>
            <a:pPr algn="ctr"/>
            <a:r>
              <a:rPr lang="zh-CN" altLang="en-US" sz="1600" b="1" dirty="0" smtClean="0">
                <a:solidFill>
                  <a:srgbClr val="FFFFFF"/>
                </a:solidFill>
                <a:ea typeface="宋体" pitchFamily="2" charset="-122"/>
              </a:rPr>
              <a:t>互联网服务商主导</a:t>
            </a:r>
            <a:endParaRPr lang="en-US" altLang="zh-CN" sz="1600" b="1" dirty="0">
              <a:solidFill>
                <a:srgbClr val="FFFFFF"/>
              </a:solidFill>
              <a:ea typeface="宋体" pitchFamily="2" charset="-122"/>
            </a:endParaRPr>
          </a:p>
        </p:txBody>
      </p:sp>
      <p:sp>
        <p:nvSpPr>
          <p:cNvPr id="24" name="Rectangle 8"/>
          <p:cNvSpPr>
            <a:spLocks noChangeArrowheads="1"/>
          </p:cNvSpPr>
          <p:nvPr/>
        </p:nvSpPr>
        <p:spPr bwMode="gray">
          <a:xfrm>
            <a:off x="5880482" y="2129725"/>
            <a:ext cx="1117876" cy="584775"/>
          </a:xfrm>
          <a:prstGeom prst="rect">
            <a:avLst/>
          </a:prstGeom>
          <a:noFill/>
          <a:ln w="9525" algn="ctr">
            <a:noFill/>
            <a:miter lim="800000"/>
            <a:headEnd/>
            <a:tailEnd/>
          </a:ln>
          <a:effectLst/>
        </p:spPr>
        <p:txBody>
          <a:bodyPr wrap="square">
            <a:spAutoFit/>
            <a:flatTx/>
          </a:bodyPr>
          <a:lstStyle/>
          <a:p>
            <a:pPr algn="ctr"/>
            <a:r>
              <a:rPr lang="zh-CN" altLang="en-US" sz="1600" b="1" dirty="0" smtClean="0">
                <a:solidFill>
                  <a:srgbClr val="FFFFFF"/>
                </a:solidFill>
                <a:ea typeface="宋体" pitchFamily="2" charset="-122"/>
              </a:rPr>
              <a:t>终端厂商</a:t>
            </a:r>
            <a:endParaRPr lang="en-US" altLang="zh-CN" sz="1600" b="1" dirty="0" smtClean="0">
              <a:solidFill>
                <a:srgbClr val="FFFFFF"/>
              </a:solidFill>
              <a:ea typeface="宋体" pitchFamily="2" charset="-122"/>
            </a:endParaRPr>
          </a:p>
          <a:p>
            <a:pPr algn="ctr"/>
            <a:r>
              <a:rPr lang="zh-CN" altLang="en-US" sz="1600" b="1" dirty="0" smtClean="0">
                <a:solidFill>
                  <a:srgbClr val="FFFFFF"/>
                </a:solidFill>
                <a:ea typeface="宋体" pitchFamily="2" charset="-122"/>
              </a:rPr>
              <a:t>主导</a:t>
            </a:r>
            <a:endParaRPr lang="en-US" altLang="zh-CN" sz="1600" b="1" dirty="0">
              <a:solidFill>
                <a:srgbClr val="FFFFFF"/>
              </a:solidFill>
              <a:ea typeface="宋体" pitchFamily="2" charset="-122"/>
            </a:endParaRPr>
          </a:p>
        </p:txBody>
      </p:sp>
      <p:sp>
        <p:nvSpPr>
          <p:cNvPr id="25" name="TextBox 24"/>
          <p:cNvSpPr txBox="1"/>
          <p:nvPr/>
        </p:nvSpPr>
        <p:spPr>
          <a:xfrm>
            <a:off x="251520" y="1124744"/>
            <a:ext cx="8640960" cy="830997"/>
          </a:xfrm>
          <a:prstGeom prst="rect">
            <a:avLst/>
          </a:prstGeom>
          <a:noFill/>
        </p:spPr>
        <p:txBody>
          <a:bodyPr wrap="square" rtlCol="0">
            <a:spAutoFit/>
          </a:bodyPr>
          <a:lstStyle/>
          <a:p>
            <a:r>
              <a:rPr lang="zh-CN" altLang="en-US" sz="1600" dirty="0" smtClean="0"/>
              <a:t>自</a:t>
            </a:r>
            <a:r>
              <a:rPr lang="en-US" altLang="zh-CN" sz="1600" dirty="0" smtClean="0"/>
              <a:t>2009 </a:t>
            </a:r>
            <a:r>
              <a:rPr lang="zh-CN" altLang="en-US" sz="1600" dirty="0" smtClean="0"/>
              <a:t>年以来，中国移动、中国电信、中国联通、诺基亚、摩托罗拉等巨头厂商及</a:t>
            </a:r>
            <a:r>
              <a:rPr lang="en-US" altLang="zh-CN" sz="1600" dirty="0" smtClean="0"/>
              <a:t>GOOGLE</a:t>
            </a:r>
            <a:r>
              <a:rPr lang="zh-CN" altLang="en-US" sz="1600" dirty="0" smtClean="0"/>
              <a:t>，开奇网，淘宝网等互联网服务企业都相继构建自己的在线应用平台。软件应用商店在智能手机产业链中地位日益重要。</a:t>
            </a:r>
            <a:endParaRPr lang="zh-CN" altLang="en-US" sz="1600" dirty="0"/>
          </a:p>
        </p:txBody>
      </p:sp>
      <p:sp>
        <p:nvSpPr>
          <p:cNvPr id="27" name="Oval 21"/>
          <p:cNvSpPr>
            <a:spLocks noChangeArrowheads="1"/>
          </p:cNvSpPr>
          <p:nvPr/>
        </p:nvSpPr>
        <p:spPr bwMode="gray">
          <a:xfrm>
            <a:off x="492944" y="4293096"/>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28" name="Oval 21"/>
          <p:cNvSpPr>
            <a:spLocks noChangeArrowheads="1"/>
          </p:cNvSpPr>
          <p:nvPr/>
        </p:nvSpPr>
        <p:spPr bwMode="gray">
          <a:xfrm>
            <a:off x="492944" y="5518140"/>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娱乐社交类应用依然是重点</a:t>
            </a:r>
            <a:endParaRPr lang="zh-CN" altLang="en-US" sz="2800" dirty="0"/>
          </a:p>
        </p:txBody>
      </p:sp>
      <p:pic>
        <p:nvPicPr>
          <p:cNvPr id="1026" name="Picture 2"/>
          <p:cNvPicPr>
            <a:picLocks noChangeAspect="1" noChangeArrowheads="1"/>
          </p:cNvPicPr>
          <p:nvPr/>
        </p:nvPicPr>
        <p:blipFill>
          <a:blip r:embed="rId2" cstate="print"/>
          <a:srcRect/>
          <a:stretch>
            <a:fillRect/>
          </a:stretch>
        </p:blipFill>
        <p:spPr bwMode="auto">
          <a:xfrm>
            <a:off x="0" y="1628800"/>
            <a:ext cx="5506928" cy="3102750"/>
          </a:xfrm>
          <a:prstGeom prst="rect">
            <a:avLst/>
          </a:prstGeom>
          <a:noFill/>
          <a:ln w="9525">
            <a:noFill/>
            <a:miter lim="800000"/>
            <a:headEnd/>
            <a:tailEnd/>
          </a:ln>
        </p:spPr>
      </p:pic>
      <p:sp>
        <p:nvSpPr>
          <p:cNvPr id="29" name="椭圆 28"/>
          <p:cNvSpPr/>
          <p:nvPr/>
        </p:nvSpPr>
        <p:spPr>
          <a:xfrm>
            <a:off x="323528" y="1700808"/>
            <a:ext cx="2592288" cy="72008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95536" y="4869160"/>
            <a:ext cx="3744416" cy="369332"/>
          </a:xfrm>
          <a:prstGeom prst="rect">
            <a:avLst/>
          </a:prstGeom>
          <a:noFill/>
        </p:spPr>
        <p:txBody>
          <a:bodyPr wrap="square" rtlCol="0">
            <a:spAutoFit/>
          </a:bodyPr>
          <a:lstStyle/>
          <a:p>
            <a:r>
              <a:rPr lang="zh-CN" altLang="en-US" dirty="0" smtClean="0"/>
              <a:t>来源：</a:t>
            </a:r>
            <a:r>
              <a:rPr lang="en-US" altLang="zh-CN" dirty="0" smtClean="0"/>
              <a:t>Open Cloud</a:t>
            </a:r>
            <a:endParaRPr lang="zh-CN" altLang="en-US" dirty="0"/>
          </a:p>
        </p:txBody>
      </p:sp>
      <p:sp>
        <p:nvSpPr>
          <p:cNvPr id="31" name="TextBox 30"/>
          <p:cNvSpPr txBox="1"/>
          <p:nvPr/>
        </p:nvSpPr>
        <p:spPr>
          <a:xfrm>
            <a:off x="395536" y="1268760"/>
            <a:ext cx="5688632" cy="369332"/>
          </a:xfrm>
          <a:prstGeom prst="rect">
            <a:avLst/>
          </a:prstGeom>
          <a:noFill/>
        </p:spPr>
        <p:txBody>
          <a:bodyPr wrap="square" rtlCol="0">
            <a:spAutoFit/>
          </a:bodyPr>
          <a:lstStyle/>
          <a:p>
            <a:r>
              <a:rPr lang="en-US" altLang="zh-CN" dirty="0" smtClean="0"/>
              <a:t>2010</a:t>
            </a:r>
            <a:r>
              <a:rPr lang="zh-CN" altLang="en-US" dirty="0" smtClean="0"/>
              <a:t>年</a:t>
            </a:r>
            <a:r>
              <a:rPr lang="en-US" altLang="zh-CN" dirty="0" smtClean="0"/>
              <a:t>Q3</a:t>
            </a:r>
            <a:r>
              <a:rPr lang="zh-CN" altLang="en-US" dirty="0" smtClean="0"/>
              <a:t>智能手机应用软件类型分布</a:t>
            </a:r>
            <a:endParaRPr lang="zh-CN" altLang="en-US" dirty="0"/>
          </a:p>
        </p:txBody>
      </p:sp>
      <p:pic>
        <p:nvPicPr>
          <p:cNvPr id="1027" name="Picture 3"/>
          <p:cNvPicPr>
            <a:picLocks noChangeAspect="1" noChangeArrowheads="1"/>
          </p:cNvPicPr>
          <p:nvPr/>
        </p:nvPicPr>
        <p:blipFill>
          <a:blip r:embed="rId3" cstate="print"/>
          <a:srcRect/>
          <a:stretch>
            <a:fillRect/>
          </a:stretch>
        </p:blipFill>
        <p:spPr bwMode="auto">
          <a:xfrm>
            <a:off x="4067944" y="4149080"/>
            <a:ext cx="4802236" cy="18448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软件应用依然以低价为主</a:t>
            </a:r>
            <a:endParaRPr lang="zh-CN" altLang="en-US" sz="2800" dirty="0"/>
          </a:p>
        </p:txBody>
      </p:sp>
      <p:pic>
        <p:nvPicPr>
          <p:cNvPr id="2050" name="Picture 2"/>
          <p:cNvPicPr>
            <a:picLocks noChangeAspect="1" noChangeArrowheads="1"/>
          </p:cNvPicPr>
          <p:nvPr/>
        </p:nvPicPr>
        <p:blipFill>
          <a:blip r:embed="rId2" cstate="print"/>
          <a:srcRect/>
          <a:stretch>
            <a:fillRect/>
          </a:stretch>
        </p:blipFill>
        <p:spPr bwMode="auto">
          <a:xfrm>
            <a:off x="251520" y="2348880"/>
            <a:ext cx="4176464" cy="2908608"/>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788024" y="2204864"/>
            <a:ext cx="4145810" cy="3288594"/>
          </a:xfrm>
          <a:prstGeom prst="rect">
            <a:avLst/>
          </a:prstGeom>
          <a:noFill/>
          <a:ln w="9525">
            <a:noFill/>
            <a:miter lim="800000"/>
            <a:headEnd/>
            <a:tailEnd/>
          </a:ln>
        </p:spPr>
      </p:pic>
      <p:sp>
        <p:nvSpPr>
          <p:cNvPr id="9" name="TextBox 8"/>
          <p:cNvSpPr txBox="1"/>
          <p:nvPr/>
        </p:nvSpPr>
        <p:spPr>
          <a:xfrm>
            <a:off x="2195736" y="1700808"/>
            <a:ext cx="5688632" cy="369332"/>
          </a:xfrm>
          <a:prstGeom prst="rect">
            <a:avLst/>
          </a:prstGeom>
          <a:noFill/>
        </p:spPr>
        <p:txBody>
          <a:bodyPr wrap="square" rtlCol="0">
            <a:spAutoFit/>
          </a:bodyPr>
          <a:lstStyle/>
          <a:p>
            <a:r>
              <a:rPr lang="en-US" altLang="zh-CN" dirty="0" smtClean="0"/>
              <a:t>2010</a:t>
            </a:r>
            <a:r>
              <a:rPr lang="zh-CN" altLang="en-US" dirty="0" smtClean="0"/>
              <a:t>年苹果 </a:t>
            </a:r>
            <a:r>
              <a:rPr lang="en-US" altLang="zh-CN" dirty="0" smtClean="0"/>
              <a:t>App Store</a:t>
            </a:r>
            <a:r>
              <a:rPr lang="zh-CN" altLang="en-US" dirty="0" smtClean="0"/>
              <a:t>应用软件平均价格及走势</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en-US" altLang="zh-CN" sz="2800" dirty="0" err="1" smtClean="0"/>
              <a:t>iPhone</a:t>
            </a:r>
            <a:r>
              <a:rPr lang="zh-CN" altLang="en-US" sz="2800" dirty="0" smtClean="0"/>
              <a:t>和</a:t>
            </a:r>
            <a:r>
              <a:rPr lang="en-US" altLang="zh-CN" sz="2800" dirty="0" smtClean="0"/>
              <a:t>Android</a:t>
            </a:r>
            <a:r>
              <a:rPr lang="zh-CN" altLang="en-US" sz="2800" dirty="0" smtClean="0"/>
              <a:t>依然是开发者关注重点</a:t>
            </a:r>
            <a:endParaRPr lang="zh-CN" altLang="en-US" sz="2800" dirty="0"/>
          </a:p>
        </p:txBody>
      </p:sp>
      <p:sp>
        <p:nvSpPr>
          <p:cNvPr id="8" name="TextBox 7"/>
          <p:cNvSpPr txBox="1"/>
          <p:nvPr/>
        </p:nvSpPr>
        <p:spPr>
          <a:xfrm>
            <a:off x="2267744" y="1548284"/>
            <a:ext cx="5688632" cy="369332"/>
          </a:xfrm>
          <a:prstGeom prst="rect">
            <a:avLst/>
          </a:prstGeom>
          <a:noFill/>
        </p:spPr>
        <p:txBody>
          <a:bodyPr wrap="square" rtlCol="0">
            <a:spAutoFit/>
          </a:bodyPr>
          <a:lstStyle/>
          <a:p>
            <a:r>
              <a:rPr lang="en-US" altLang="zh-CN" dirty="0" smtClean="0"/>
              <a:t>2010</a:t>
            </a:r>
            <a:r>
              <a:rPr lang="zh-CN" altLang="en-US" dirty="0" smtClean="0"/>
              <a:t>年</a:t>
            </a:r>
            <a:r>
              <a:rPr lang="en-US" altLang="zh-CN" dirty="0" smtClean="0"/>
              <a:t>Q1- Q3 </a:t>
            </a:r>
            <a:r>
              <a:rPr lang="zh-CN" altLang="en-US" dirty="0" smtClean="0"/>
              <a:t>应用软件开发者对各平台选择统计</a:t>
            </a:r>
            <a:endParaRPr lang="zh-CN" altLang="en-US" dirty="0"/>
          </a:p>
        </p:txBody>
      </p:sp>
      <p:pic>
        <p:nvPicPr>
          <p:cNvPr id="3075" name="Picture 3"/>
          <p:cNvPicPr>
            <a:picLocks noChangeAspect="1" noChangeArrowheads="1"/>
          </p:cNvPicPr>
          <p:nvPr/>
        </p:nvPicPr>
        <p:blipFill>
          <a:blip r:embed="rId2" cstate="print"/>
          <a:srcRect/>
          <a:stretch>
            <a:fillRect/>
          </a:stretch>
        </p:blipFill>
        <p:spPr bwMode="auto">
          <a:xfrm>
            <a:off x="1598588" y="1988840"/>
            <a:ext cx="6338837" cy="3788775"/>
          </a:xfrm>
          <a:prstGeom prst="rect">
            <a:avLst/>
          </a:prstGeom>
          <a:noFill/>
          <a:ln w="9525">
            <a:noFill/>
            <a:miter lim="800000"/>
            <a:headEnd/>
            <a:tailEnd/>
          </a:ln>
        </p:spPr>
      </p:pic>
      <p:sp>
        <p:nvSpPr>
          <p:cNvPr id="11" name="椭圆 10"/>
          <p:cNvSpPr/>
          <p:nvPr/>
        </p:nvSpPr>
        <p:spPr>
          <a:xfrm>
            <a:off x="5004048" y="2204864"/>
            <a:ext cx="2592288" cy="72008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260648"/>
            <a:ext cx="7200800" cy="523220"/>
          </a:xfrm>
          <a:prstGeom prst="rect">
            <a:avLst/>
          </a:prstGeom>
          <a:noFill/>
        </p:spPr>
        <p:txBody>
          <a:bodyPr wrap="square" rtlCol="0">
            <a:spAutoFit/>
          </a:bodyPr>
          <a:lstStyle/>
          <a:p>
            <a:r>
              <a:rPr lang="zh-CN" altLang="en-US" sz="2800" dirty="0" smtClean="0">
                <a:latin typeface="+mn-ea"/>
                <a:ea typeface="+mn-ea"/>
              </a:rPr>
              <a:t>手机由通信终端向信息平台演进</a:t>
            </a:r>
            <a:endParaRPr lang="zh-CN" altLang="en-US" sz="2800" dirty="0">
              <a:latin typeface="+mn-ea"/>
              <a:ea typeface="+mn-ea"/>
            </a:endParaRPr>
          </a:p>
        </p:txBody>
      </p:sp>
      <p:sp>
        <p:nvSpPr>
          <p:cNvPr id="53" name="AutoShape 33"/>
          <p:cNvSpPr>
            <a:spLocks noChangeArrowheads="1"/>
          </p:cNvSpPr>
          <p:nvPr/>
        </p:nvSpPr>
        <p:spPr bwMode="auto">
          <a:xfrm>
            <a:off x="5105400" y="4953000"/>
            <a:ext cx="3200400" cy="1114425"/>
          </a:xfrm>
          <a:prstGeom prst="roundRect">
            <a:avLst>
              <a:gd name="adj" fmla="val 8856"/>
            </a:avLst>
          </a:prstGeom>
          <a:noFill/>
          <a:ln w="9525">
            <a:solidFill>
              <a:schemeClr val="tx1"/>
            </a:solidFill>
            <a:prstDash val="dash"/>
            <a:round/>
            <a:headEnd/>
            <a:tailEnd/>
          </a:ln>
          <a:effectLst/>
        </p:spPr>
        <p:txBody>
          <a:bodyPr wrap="none" anchor="ctr"/>
          <a:lstStyle/>
          <a:p>
            <a:endParaRPr lang="zh-CN" altLang="en-US"/>
          </a:p>
        </p:txBody>
      </p:sp>
      <p:sp>
        <p:nvSpPr>
          <p:cNvPr id="54" name="AutoShape 32"/>
          <p:cNvSpPr>
            <a:spLocks noChangeArrowheads="1"/>
          </p:cNvSpPr>
          <p:nvPr/>
        </p:nvSpPr>
        <p:spPr bwMode="auto">
          <a:xfrm>
            <a:off x="584200" y="4953000"/>
            <a:ext cx="3200400" cy="1114425"/>
          </a:xfrm>
          <a:prstGeom prst="roundRect">
            <a:avLst>
              <a:gd name="adj" fmla="val 8856"/>
            </a:avLst>
          </a:prstGeom>
          <a:noFill/>
          <a:ln w="9525">
            <a:solidFill>
              <a:schemeClr val="tx1"/>
            </a:solidFill>
            <a:prstDash val="dash"/>
            <a:round/>
            <a:headEnd/>
            <a:tailEnd/>
          </a:ln>
          <a:effectLst/>
        </p:spPr>
        <p:txBody>
          <a:bodyPr wrap="none" anchor="ctr"/>
          <a:lstStyle/>
          <a:p>
            <a:endParaRPr lang="zh-CN" altLang="en-US"/>
          </a:p>
        </p:txBody>
      </p:sp>
      <p:grpSp>
        <p:nvGrpSpPr>
          <p:cNvPr id="56" name="Group 3"/>
          <p:cNvGrpSpPr>
            <a:grpSpLocks/>
          </p:cNvGrpSpPr>
          <p:nvPr/>
        </p:nvGrpSpPr>
        <p:grpSpPr bwMode="auto">
          <a:xfrm>
            <a:off x="735013" y="4691063"/>
            <a:ext cx="2886075" cy="444500"/>
            <a:chOff x="624" y="672"/>
            <a:chExt cx="1773" cy="240"/>
          </a:xfrm>
        </p:grpSpPr>
        <p:sp>
          <p:nvSpPr>
            <p:cNvPr id="57" name="AutoShape 4"/>
            <p:cNvSpPr>
              <a:spLocks noChangeArrowheads="1"/>
            </p:cNvSpPr>
            <p:nvPr/>
          </p:nvSpPr>
          <p:spPr bwMode="gray">
            <a:xfrm>
              <a:off x="624" y="672"/>
              <a:ext cx="1773" cy="240"/>
            </a:xfrm>
            <a:prstGeom prst="roundRect">
              <a:avLst>
                <a:gd name="adj" fmla="val 27917"/>
              </a:avLst>
            </a:prstGeom>
            <a:solidFill>
              <a:srgbClr val="7BB11B"/>
            </a:solidFill>
            <a:ln w="9525">
              <a:noFill/>
              <a:round/>
              <a:headEnd/>
              <a:tailEnd/>
            </a:ln>
            <a:effectLst>
              <a:outerShdw dist="25400" dir="5400000" algn="ctr" rotWithShape="0">
                <a:srgbClr val="1C1C1C">
                  <a:alpha val="50000"/>
                </a:srgbClr>
              </a:outerShdw>
            </a:effectLst>
          </p:spPr>
          <p:txBody>
            <a:bodyPr wrap="none" anchor="ctr"/>
            <a:lstStyle/>
            <a:p>
              <a:endParaRPr lang="zh-CN" altLang="en-US"/>
            </a:p>
          </p:txBody>
        </p:sp>
        <p:sp>
          <p:nvSpPr>
            <p:cNvPr id="58" name="AutoShape 5"/>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w="9525">
              <a:noFill/>
              <a:round/>
              <a:headEnd/>
              <a:tailEnd/>
            </a:ln>
            <a:effectLst/>
          </p:spPr>
          <p:txBody>
            <a:bodyPr wrap="none" anchor="ctr"/>
            <a:lstStyle/>
            <a:p>
              <a:endParaRPr lang="zh-CN" altLang="en-US"/>
            </a:p>
          </p:txBody>
        </p:sp>
      </p:grpSp>
      <p:grpSp>
        <p:nvGrpSpPr>
          <p:cNvPr id="59" name="Group 6"/>
          <p:cNvGrpSpPr>
            <a:grpSpLocks/>
          </p:cNvGrpSpPr>
          <p:nvPr/>
        </p:nvGrpSpPr>
        <p:grpSpPr bwMode="auto">
          <a:xfrm>
            <a:off x="5256213" y="4691063"/>
            <a:ext cx="2886075" cy="444500"/>
            <a:chOff x="624" y="672"/>
            <a:chExt cx="1773" cy="240"/>
          </a:xfrm>
        </p:grpSpPr>
        <p:sp>
          <p:nvSpPr>
            <p:cNvPr id="60" name="AutoShape 7"/>
            <p:cNvSpPr>
              <a:spLocks noChangeArrowheads="1"/>
            </p:cNvSpPr>
            <p:nvPr/>
          </p:nvSpPr>
          <p:spPr bwMode="gray">
            <a:xfrm>
              <a:off x="624" y="672"/>
              <a:ext cx="1773" cy="240"/>
            </a:xfrm>
            <a:prstGeom prst="roundRect">
              <a:avLst>
                <a:gd name="adj" fmla="val 27917"/>
              </a:avLst>
            </a:prstGeom>
            <a:solidFill>
              <a:srgbClr val="FF7C80"/>
            </a:solidFill>
            <a:ln w="9525">
              <a:noFill/>
              <a:round/>
              <a:headEnd/>
              <a:tailEnd/>
            </a:ln>
            <a:effectLst>
              <a:outerShdw dist="25400" dir="5400000" algn="ctr" rotWithShape="0">
                <a:srgbClr val="1C1C1C">
                  <a:alpha val="50000"/>
                </a:srgbClr>
              </a:outerShdw>
            </a:effectLst>
          </p:spPr>
          <p:txBody>
            <a:bodyPr wrap="none" anchor="ctr"/>
            <a:lstStyle/>
            <a:p>
              <a:endParaRPr lang="zh-CN" altLang="en-US"/>
            </a:p>
          </p:txBody>
        </p:sp>
        <p:sp>
          <p:nvSpPr>
            <p:cNvPr id="61" name="AutoShape 8"/>
            <p:cNvSpPr>
              <a:spLocks noChangeArrowheads="1"/>
            </p:cNvSpPr>
            <p:nvPr/>
          </p:nvSpPr>
          <p:spPr bwMode="gray">
            <a:xfrm>
              <a:off x="636" y="674"/>
              <a:ext cx="1748" cy="108"/>
            </a:xfrm>
            <a:prstGeom prst="roundRect">
              <a:avLst>
                <a:gd name="adj" fmla="val 50000"/>
              </a:avLst>
            </a:prstGeom>
            <a:gradFill rotWithShape="1">
              <a:gsLst>
                <a:gs pos="0">
                  <a:srgbClr val="FF7C80">
                    <a:gamma/>
                    <a:tint val="0"/>
                    <a:invGamma/>
                    <a:alpha val="30000"/>
                  </a:srgbClr>
                </a:gs>
                <a:gs pos="100000">
                  <a:srgbClr val="FF7C80">
                    <a:alpha val="30000"/>
                  </a:srgbClr>
                </a:gs>
              </a:gsLst>
              <a:lin ang="5400000" scaled="1"/>
            </a:gradFill>
            <a:ln w="9525">
              <a:noFill/>
              <a:round/>
              <a:headEnd/>
              <a:tailEnd/>
            </a:ln>
            <a:effectLst/>
          </p:spPr>
          <p:txBody>
            <a:bodyPr wrap="none" anchor="ctr"/>
            <a:lstStyle/>
            <a:p>
              <a:endParaRPr lang="zh-CN" altLang="en-US"/>
            </a:p>
          </p:txBody>
        </p:sp>
      </p:grpSp>
      <p:grpSp>
        <p:nvGrpSpPr>
          <p:cNvPr id="62" name="Group 9"/>
          <p:cNvGrpSpPr>
            <a:grpSpLocks/>
          </p:cNvGrpSpPr>
          <p:nvPr/>
        </p:nvGrpSpPr>
        <p:grpSpPr bwMode="auto">
          <a:xfrm>
            <a:off x="633413" y="4081463"/>
            <a:ext cx="7824787" cy="552450"/>
            <a:chOff x="399" y="2820"/>
            <a:chExt cx="4929" cy="348"/>
          </a:xfrm>
        </p:grpSpPr>
        <p:sp>
          <p:nvSpPr>
            <p:cNvPr id="63" name="AutoShape 10"/>
            <p:cNvSpPr>
              <a:spLocks noChangeArrowheads="1"/>
            </p:cNvSpPr>
            <p:nvPr/>
          </p:nvSpPr>
          <p:spPr bwMode="gray">
            <a:xfrm>
              <a:off x="399" y="2905"/>
              <a:ext cx="218" cy="175"/>
            </a:xfrm>
            <a:prstGeom prst="roundRect">
              <a:avLst>
                <a:gd name="adj" fmla="val 29069"/>
              </a:avLst>
            </a:prstGeom>
            <a:gradFill rotWithShape="1">
              <a:gsLst>
                <a:gs pos="0">
                  <a:schemeClr val="hlink">
                    <a:gamma/>
                    <a:shade val="46275"/>
                    <a:invGamma/>
                  </a:schemeClr>
                </a:gs>
                <a:gs pos="100000">
                  <a:schemeClr val="hlink"/>
                </a:gs>
              </a:gsLst>
              <a:lin ang="0" scaled="1"/>
            </a:gradFill>
            <a:ln w="9525">
              <a:noFill/>
              <a:round/>
              <a:headEnd/>
              <a:tailEnd/>
            </a:ln>
            <a:effectLst>
              <a:outerShdw dist="35921" dir="2700000" algn="ctr" rotWithShape="0">
                <a:schemeClr val="bg2"/>
              </a:outerShdw>
            </a:effectLst>
          </p:spPr>
          <p:txBody>
            <a:bodyPr wrap="none" anchor="ctr"/>
            <a:lstStyle/>
            <a:p>
              <a:endParaRPr lang="zh-CN" altLang="en-US"/>
            </a:p>
          </p:txBody>
        </p:sp>
        <p:sp>
          <p:nvSpPr>
            <p:cNvPr id="64" name="AutoShape 11"/>
            <p:cNvSpPr>
              <a:spLocks noChangeArrowheads="1"/>
            </p:cNvSpPr>
            <p:nvPr/>
          </p:nvSpPr>
          <p:spPr bwMode="gray">
            <a:xfrm>
              <a:off x="480" y="2820"/>
              <a:ext cx="4848" cy="348"/>
            </a:xfrm>
            <a:prstGeom prst="rightArrow">
              <a:avLst>
                <a:gd name="adj1" fmla="val 50000"/>
                <a:gd name="adj2" fmla="val 63206"/>
              </a:avLst>
            </a:prstGeom>
            <a:gradFill rotWithShape="1">
              <a:gsLst>
                <a:gs pos="0">
                  <a:schemeClr val="hlink">
                    <a:gamma/>
                    <a:shade val="46275"/>
                    <a:invGamma/>
                  </a:schemeClr>
                </a:gs>
                <a:gs pos="100000">
                  <a:schemeClr val="hlink"/>
                </a:gs>
              </a:gsLst>
              <a:lin ang="0" scaled="1"/>
            </a:gradFill>
            <a:ln w="9525">
              <a:noFill/>
              <a:miter lim="800000"/>
              <a:headEnd/>
              <a:tailEnd/>
            </a:ln>
            <a:effectLst>
              <a:outerShdw dist="35921" dir="2700000" algn="ctr" rotWithShape="0">
                <a:schemeClr val="bg2"/>
              </a:outerShdw>
            </a:effectLst>
          </p:spPr>
          <p:txBody>
            <a:bodyPr wrap="none" anchor="ctr"/>
            <a:lstStyle/>
            <a:p>
              <a:endParaRPr lang="zh-CN" altLang="en-US"/>
            </a:p>
          </p:txBody>
        </p:sp>
      </p:grpSp>
      <p:sp>
        <p:nvSpPr>
          <p:cNvPr id="65" name="Text Box 12"/>
          <p:cNvSpPr txBox="1">
            <a:spLocks noChangeArrowheads="1"/>
          </p:cNvSpPr>
          <p:nvPr/>
        </p:nvSpPr>
        <p:spPr bwMode="gray">
          <a:xfrm>
            <a:off x="1562100" y="4176713"/>
            <a:ext cx="1099592"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ea typeface="宋体" charset="-122"/>
              </a:rPr>
              <a:t>模拟时代</a:t>
            </a:r>
            <a:endParaRPr lang="en-US" altLang="zh-CN" sz="1600" b="1" dirty="0">
              <a:solidFill>
                <a:srgbClr val="FFFFFF"/>
              </a:solidFill>
              <a:ea typeface="宋体" charset="-122"/>
            </a:endParaRPr>
          </a:p>
        </p:txBody>
      </p:sp>
      <p:sp>
        <p:nvSpPr>
          <p:cNvPr id="66" name="Text Box 13"/>
          <p:cNvSpPr txBox="1">
            <a:spLocks noChangeArrowheads="1"/>
          </p:cNvSpPr>
          <p:nvPr/>
        </p:nvSpPr>
        <p:spPr bwMode="gray">
          <a:xfrm>
            <a:off x="3932436" y="4176713"/>
            <a:ext cx="1219125" cy="338554"/>
          </a:xfrm>
          <a:prstGeom prst="rect">
            <a:avLst/>
          </a:prstGeom>
          <a:noFill/>
          <a:ln w="9525">
            <a:noFill/>
            <a:miter lim="800000"/>
            <a:headEnd/>
            <a:tailEnd/>
          </a:ln>
          <a:effectLst/>
        </p:spPr>
        <p:txBody>
          <a:bodyPr wrap="square">
            <a:spAutoFit/>
          </a:bodyPr>
          <a:lstStyle/>
          <a:p>
            <a:pPr algn="ctr">
              <a:spcBef>
                <a:spcPct val="50000"/>
              </a:spcBef>
            </a:pPr>
            <a:r>
              <a:rPr lang="en-US" altLang="zh-CN" sz="1600" b="1" dirty="0" smtClean="0">
                <a:solidFill>
                  <a:srgbClr val="FFFFFF"/>
                </a:solidFill>
                <a:ea typeface="宋体" charset="-122"/>
              </a:rPr>
              <a:t>2G</a:t>
            </a:r>
            <a:r>
              <a:rPr lang="zh-CN" altLang="en-US" sz="1600" b="1" dirty="0" smtClean="0">
                <a:solidFill>
                  <a:srgbClr val="FFFFFF"/>
                </a:solidFill>
                <a:ea typeface="宋体" charset="-122"/>
              </a:rPr>
              <a:t>时代</a:t>
            </a:r>
            <a:endParaRPr lang="en-US" altLang="zh-CN" sz="1600" b="1" dirty="0">
              <a:solidFill>
                <a:srgbClr val="FFFFFF"/>
              </a:solidFill>
              <a:ea typeface="宋体" charset="-122"/>
            </a:endParaRPr>
          </a:p>
        </p:txBody>
      </p:sp>
      <p:sp>
        <p:nvSpPr>
          <p:cNvPr id="67" name="Text Box 14"/>
          <p:cNvSpPr txBox="1">
            <a:spLocks noChangeArrowheads="1"/>
          </p:cNvSpPr>
          <p:nvPr/>
        </p:nvSpPr>
        <p:spPr bwMode="gray">
          <a:xfrm>
            <a:off x="6370638" y="4176713"/>
            <a:ext cx="2310134" cy="338554"/>
          </a:xfrm>
          <a:prstGeom prst="rect">
            <a:avLst/>
          </a:prstGeom>
          <a:noFill/>
          <a:ln w="9525">
            <a:noFill/>
            <a:miter lim="800000"/>
            <a:headEnd/>
            <a:tailEnd/>
          </a:ln>
          <a:effectLst/>
        </p:spPr>
        <p:txBody>
          <a:bodyPr wrap="square">
            <a:spAutoFit/>
          </a:bodyPr>
          <a:lstStyle/>
          <a:p>
            <a:pPr>
              <a:spcBef>
                <a:spcPct val="50000"/>
              </a:spcBef>
            </a:pPr>
            <a:r>
              <a:rPr lang="en-US" altLang="zh-CN" sz="1600" b="1" dirty="0" smtClean="0">
                <a:solidFill>
                  <a:srgbClr val="FFFFFF"/>
                </a:solidFill>
                <a:ea typeface="宋体" charset="-122"/>
              </a:rPr>
              <a:t>3G</a:t>
            </a:r>
            <a:r>
              <a:rPr lang="zh-CN" altLang="en-US" sz="1600" b="1" dirty="0" smtClean="0">
                <a:solidFill>
                  <a:srgbClr val="FFFFFF"/>
                </a:solidFill>
                <a:ea typeface="宋体" charset="-122"/>
              </a:rPr>
              <a:t>时代。。。。。</a:t>
            </a:r>
            <a:r>
              <a:rPr lang="zh-CN" altLang="en-US" sz="1600" b="1" dirty="0" smtClean="0">
                <a:solidFill>
                  <a:srgbClr val="FFFFFF"/>
                </a:solidFill>
              </a:rPr>
              <a:t>。</a:t>
            </a:r>
            <a:endParaRPr lang="en-US" altLang="zh-CN" sz="1600" b="1" dirty="0">
              <a:solidFill>
                <a:srgbClr val="FFFFFF"/>
              </a:solidFill>
              <a:ea typeface="宋体" charset="-122"/>
            </a:endParaRPr>
          </a:p>
        </p:txBody>
      </p:sp>
      <p:sp>
        <p:nvSpPr>
          <p:cNvPr id="68" name="Line 15"/>
          <p:cNvSpPr>
            <a:spLocks noChangeShapeType="1"/>
          </p:cNvSpPr>
          <p:nvPr/>
        </p:nvSpPr>
        <p:spPr bwMode="black">
          <a:xfrm flipV="1">
            <a:off x="914400" y="2539999"/>
            <a:ext cx="0" cy="1636713"/>
          </a:xfrm>
          <a:prstGeom prst="line">
            <a:avLst/>
          </a:prstGeom>
          <a:noFill/>
          <a:ln w="9525" cap="rnd">
            <a:solidFill>
              <a:schemeClr val="tx1"/>
            </a:solidFill>
            <a:prstDash val="sysDot"/>
            <a:round/>
            <a:headEnd/>
            <a:tailEnd/>
          </a:ln>
          <a:effectLst/>
        </p:spPr>
        <p:txBody>
          <a:bodyPr/>
          <a:lstStyle/>
          <a:p>
            <a:endParaRPr lang="zh-CN" altLang="en-US"/>
          </a:p>
        </p:txBody>
      </p:sp>
      <p:sp>
        <p:nvSpPr>
          <p:cNvPr id="69" name="Line 16"/>
          <p:cNvSpPr>
            <a:spLocks noChangeShapeType="1"/>
          </p:cNvSpPr>
          <p:nvPr/>
        </p:nvSpPr>
        <p:spPr bwMode="black">
          <a:xfrm flipV="1">
            <a:off x="3270250" y="1993900"/>
            <a:ext cx="19050" cy="2182812"/>
          </a:xfrm>
          <a:prstGeom prst="line">
            <a:avLst/>
          </a:prstGeom>
          <a:noFill/>
          <a:ln w="9525" cap="rnd">
            <a:solidFill>
              <a:schemeClr val="tx1"/>
            </a:solidFill>
            <a:prstDash val="sysDot"/>
            <a:round/>
            <a:headEnd/>
            <a:tailEnd/>
          </a:ln>
          <a:effectLst/>
        </p:spPr>
        <p:txBody>
          <a:bodyPr/>
          <a:lstStyle/>
          <a:p>
            <a:endParaRPr lang="zh-CN" altLang="en-US"/>
          </a:p>
        </p:txBody>
      </p:sp>
      <p:sp>
        <p:nvSpPr>
          <p:cNvPr id="70" name="Line 17"/>
          <p:cNvSpPr>
            <a:spLocks noChangeShapeType="1"/>
          </p:cNvSpPr>
          <p:nvPr/>
        </p:nvSpPr>
        <p:spPr bwMode="black">
          <a:xfrm flipV="1">
            <a:off x="5610224" y="1650999"/>
            <a:ext cx="3175" cy="2525713"/>
          </a:xfrm>
          <a:prstGeom prst="line">
            <a:avLst/>
          </a:prstGeom>
          <a:noFill/>
          <a:ln w="9525" cap="rnd">
            <a:solidFill>
              <a:schemeClr val="tx1"/>
            </a:solidFill>
            <a:prstDash val="sysDot"/>
            <a:round/>
            <a:headEnd/>
            <a:tailEnd/>
          </a:ln>
          <a:effectLst/>
        </p:spPr>
        <p:txBody>
          <a:bodyPr/>
          <a:lstStyle/>
          <a:p>
            <a:endParaRPr lang="zh-CN" altLang="en-US"/>
          </a:p>
        </p:txBody>
      </p:sp>
      <p:sp>
        <p:nvSpPr>
          <p:cNvPr id="71" name="Line 18"/>
          <p:cNvSpPr>
            <a:spLocks noChangeShapeType="1"/>
          </p:cNvSpPr>
          <p:nvPr/>
        </p:nvSpPr>
        <p:spPr bwMode="black">
          <a:xfrm flipH="1" flipV="1">
            <a:off x="7956376" y="1332259"/>
            <a:ext cx="17637" cy="2844453"/>
          </a:xfrm>
          <a:prstGeom prst="line">
            <a:avLst/>
          </a:prstGeom>
          <a:noFill/>
          <a:ln w="9525" cap="rnd">
            <a:solidFill>
              <a:schemeClr val="tx1"/>
            </a:solidFill>
            <a:prstDash val="sysDot"/>
            <a:round/>
            <a:headEnd/>
            <a:tailEnd/>
          </a:ln>
          <a:effectLst/>
        </p:spPr>
        <p:txBody>
          <a:bodyPr/>
          <a:lstStyle/>
          <a:p>
            <a:endParaRPr lang="zh-CN" altLang="en-US"/>
          </a:p>
        </p:txBody>
      </p:sp>
      <p:sp>
        <p:nvSpPr>
          <p:cNvPr id="72" name="AutoShape 19"/>
          <p:cNvSpPr>
            <a:spLocks noChangeArrowheads="1"/>
          </p:cNvSpPr>
          <p:nvPr/>
        </p:nvSpPr>
        <p:spPr bwMode="ltGray">
          <a:xfrm>
            <a:off x="914400" y="3719513"/>
            <a:ext cx="2347913" cy="457200"/>
          </a:xfrm>
          <a:prstGeom prst="bevel">
            <a:avLst>
              <a:gd name="adj" fmla="val 5903"/>
            </a:avLst>
          </a:prstGeom>
          <a:gradFill rotWithShape="1">
            <a:gsLst>
              <a:gs pos="0">
                <a:schemeClr val="accent1"/>
              </a:gs>
              <a:gs pos="100000">
                <a:schemeClr val="accent1">
                  <a:gamma/>
                  <a:tint val="57255"/>
                  <a:invGamma/>
                </a:schemeClr>
              </a:gs>
            </a:gsLst>
            <a:lin ang="18900000" scaled="1"/>
          </a:gradFill>
          <a:ln w="9525">
            <a:noFill/>
            <a:miter lim="800000"/>
            <a:headEnd/>
            <a:tailEnd/>
          </a:ln>
          <a:effectLst/>
        </p:spPr>
        <p:txBody>
          <a:bodyPr wrap="none" anchor="ctr"/>
          <a:lstStyle/>
          <a:p>
            <a:endParaRPr lang="zh-CN" altLang="en-US"/>
          </a:p>
        </p:txBody>
      </p:sp>
      <p:sp>
        <p:nvSpPr>
          <p:cNvPr id="73" name="AutoShape 20"/>
          <p:cNvSpPr>
            <a:spLocks noChangeArrowheads="1"/>
          </p:cNvSpPr>
          <p:nvPr/>
        </p:nvSpPr>
        <p:spPr bwMode="ltGray">
          <a:xfrm>
            <a:off x="3271838" y="3186113"/>
            <a:ext cx="2347912" cy="990600"/>
          </a:xfrm>
          <a:prstGeom prst="bevel">
            <a:avLst>
              <a:gd name="adj" fmla="val 3046"/>
            </a:avLst>
          </a:prstGeom>
          <a:gradFill rotWithShape="1">
            <a:gsLst>
              <a:gs pos="0">
                <a:schemeClr val="accent2"/>
              </a:gs>
              <a:gs pos="100000">
                <a:schemeClr val="accent2">
                  <a:gamma/>
                  <a:tint val="54118"/>
                  <a:invGamma/>
                </a:schemeClr>
              </a:gs>
            </a:gsLst>
            <a:lin ang="18900000" scaled="1"/>
          </a:gradFill>
          <a:ln w="9525">
            <a:noFill/>
            <a:miter lim="800000"/>
            <a:headEnd/>
            <a:tailEnd/>
          </a:ln>
          <a:effectLst/>
        </p:spPr>
        <p:txBody>
          <a:bodyPr wrap="none" anchor="ctr"/>
          <a:lstStyle/>
          <a:p>
            <a:endParaRPr lang="zh-CN" altLang="en-US"/>
          </a:p>
        </p:txBody>
      </p:sp>
      <p:sp>
        <p:nvSpPr>
          <p:cNvPr id="74" name="AutoShape 21"/>
          <p:cNvSpPr>
            <a:spLocks noChangeArrowheads="1"/>
          </p:cNvSpPr>
          <p:nvPr/>
        </p:nvSpPr>
        <p:spPr bwMode="gray">
          <a:xfrm>
            <a:off x="5619750" y="2576513"/>
            <a:ext cx="2336626" cy="1600200"/>
          </a:xfrm>
          <a:prstGeom prst="bevel">
            <a:avLst>
              <a:gd name="adj" fmla="val 2481"/>
            </a:avLst>
          </a:prstGeom>
          <a:gradFill rotWithShape="1">
            <a:gsLst>
              <a:gs pos="0">
                <a:schemeClr val="folHlink"/>
              </a:gs>
              <a:gs pos="100000">
                <a:schemeClr val="folHlink">
                  <a:gamma/>
                  <a:tint val="63529"/>
                  <a:invGamma/>
                </a:schemeClr>
              </a:gs>
            </a:gsLst>
            <a:lin ang="18900000" scaled="1"/>
          </a:gradFill>
          <a:ln w="9525">
            <a:noFill/>
            <a:miter lim="800000"/>
            <a:headEnd/>
            <a:tailEnd/>
          </a:ln>
          <a:effectLst/>
        </p:spPr>
        <p:txBody>
          <a:bodyPr wrap="none" anchor="ctr"/>
          <a:lstStyle/>
          <a:p>
            <a:endParaRPr lang="zh-CN" altLang="en-US"/>
          </a:p>
        </p:txBody>
      </p:sp>
      <p:sp>
        <p:nvSpPr>
          <p:cNvPr id="75" name="Rectangle 22"/>
          <p:cNvSpPr>
            <a:spLocks noChangeArrowheads="1"/>
          </p:cNvSpPr>
          <p:nvPr/>
        </p:nvSpPr>
        <p:spPr bwMode="black">
          <a:xfrm>
            <a:off x="988492" y="3164096"/>
            <a:ext cx="2286000" cy="523220"/>
          </a:xfrm>
          <a:prstGeom prst="rect">
            <a:avLst/>
          </a:prstGeom>
          <a:noFill/>
          <a:ln w="9525">
            <a:noFill/>
            <a:miter lim="800000"/>
            <a:headEnd/>
            <a:tailEnd/>
          </a:ln>
          <a:effectLst/>
        </p:spPr>
        <p:txBody>
          <a:bodyPr>
            <a:spAutoFit/>
          </a:bodyPr>
          <a:lstStyle/>
          <a:p>
            <a:r>
              <a:rPr lang="zh-CN" altLang="en-US" sz="1400" dirty="0" smtClean="0">
                <a:ea typeface="宋体" charset="-122"/>
              </a:rPr>
              <a:t>手机通话质量差，仅仅实现语音通信。</a:t>
            </a:r>
            <a:endParaRPr lang="en-US" altLang="zh-CN" sz="1400" dirty="0">
              <a:ea typeface="宋体" charset="-122"/>
            </a:endParaRPr>
          </a:p>
        </p:txBody>
      </p:sp>
      <p:sp>
        <p:nvSpPr>
          <p:cNvPr id="76" name="Rectangle 23"/>
          <p:cNvSpPr>
            <a:spLocks noChangeArrowheads="1"/>
          </p:cNvSpPr>
          <p:nvPr/>
        </p:nvSpPr>
        <p:spPr bwMode="black">
          <a:xfrm>
            <a:off x="3298825" y="2017713"/>
            <a:ext cx="2286000" cy="1169551"/>
          </a:xfrm>
          <a:prstGeom prst="rect">
            <a:avLst/>
          </a:prstGeom>
          <a:noFill/>
          <a:ln w="9525">
            <a:noFill/>
            <a:miter lim="800000"/>
            <a:headEnd/>
            <a:tailEnd/>
          </a:ln>
          <a:effectLst/>
        </p:spPr>
        <p:txBody>
          <a:bodyPr>
            <a:spAutoFit/>
          </a:bodyPr>
          <a:lstStyle/>
          <a:p>
            <a:r>
              <a:rPr lang="zh-CN" altLang="en-US" sz="1400" dirty="0" smtClean="0"/>
              <a:t>功能型手机的出现，为手机应用提供了多样性，但大多属于单机应用，缺乏有效的信息互通。仍处于较低层次信息获取阶段。</a:t>
            </a:r>
            <a:endParaRPr lang="en-US" altLang="zh-CN" sz="1400" dirty="0" smtClean="0"/>
          </a:p>
        </p:txBody>
      </p:sp>
      <p:sp>
        <p:nvSpPr>
          <p:cNvPr id="77" name="Rectangle 24"/>
          <p:cNvSpPr>
            <a:spLocks noChangeArrowheads="1"/>
          </p:cNvSpPr>
          <p:nvPr/>
        </p:nvSpPr>
        <p:spPr bwMode="black">
          <a:xfrm>
            <a:off x="5659438" y="1624013"/>
            <a:ext cx="2286000" cy="954107"/>
          </a:xfrm>
          <a:prstGeom prst="rect">
            <a:avLst/>
          </a:prstGeom>
          <a:noFill/>
          <a:ln w="9525">
            <a:noFill/>
            <a:miter lim="800000"/>
            <a:headEnd/>
            <a:tailEnd/>
          </a:ln>
          <a:effectLst/>
        </p:spPr>
        <p:txBody>
          <a:bodyPr>
            <a:spAutoFit/>
          </a:bodyPr>
          <a:lstStyle/>
          <a:p>
            <a:r>
              <a:rPr lang="zh-CN" altLang="en-US" sz="1400" dirty="0" smtClean="0"/>
              <a:t>人们由低层次通信需求逐渐向全方位信息获取进行转变，而智能手机手机则为此提供了有效的平台。</a:t>
            </a:r>
            <a:endParaRPr lang="en-US" altLang="zh-CN" sz="1400" dirty="0">
              <a:ea typeface="宋体" charset="-122"/>
            </a:endParaRPr>
          </a:p>
        </p:txBody>
      </p:sp>
      <p:sp>
        <p:nvSpPr>
          <p:cNvPr id="78" name="Text Box 25"/>
          <p:cNvSpPr txBox="1">
            <a:spLocks noChangeArrowheads="1"/>
          </p:cNvSpPr>
          <p:nvPr/>
        </p:nvSpPr>
        <p:spPr bwMode="black">
          <a:xfrm>
            <a:off x="1143000" y="3722688"/>
            <a:ext cx="1828800" cy="396875"/>
          </a:xfrm>
          <a:prstGeom prst="rect">
            <a:avLst/>
          </a:prstGeom>
          <a:noFill/>
          <a:ln w="9525">
            <a:noFill/>
            <a:miter lim="800000"/>
            <a:headEnd/>
            <a:tailEnd/>
          </a:ln>
          <a:effectLst/>
        </p:spPr>
        <p:txBody>
          <a:bodyPr>
            <a:spAutoFit/>
          </a:bodyPr>
          <a:lstStyle/>
          <a:p>
            <a:pPr algn="ctr">
              <a:spcBef>
                <a:spcPct val="50000"/>
              </a:spcBef>
            </a:pPr>
            <a:r>
              <a:rPr lang="zh-CN" altLang="en-US" sz="2000" b="1" dirty="0" smtClean="0">
                <a:solidFill>
                  <a:srgbClr val="FFFFFF"/>
                </a:solidFill>
                <a:effectLst>
                  <a:outerShdw blurRad="38100" dist="38100" dir="2700000" algn="tl">
                    <a:srgbClr val="000000"/>
                  </a:outerShdw>
                </a:effectLst>
                <a:ea typeface="宋体" charset="-122"/>
              </a:rPr>
              <a:t>语音通信</a:t>
            </a:r>
            <a:endParaRPr lang="en-US" altLang="zh-CN" sz="2000" b="1" dirty="0">
              <a:solidFill>
                <a:srgbClr val="FFFFFF"/>
              </a:solidFill>
              <a:effectLst>
                <a:outerShdw blurRad="38100" dist="38100" dir="2700000" algn="tl">
                  <a:srgbClr val="000000"/>
                </a:outerShdw>
              </a:effectLst>
              <a:ea typeface="宋体" charset="-122"/>
            </a:endParaRPr>
          </a:p>
        </p:txBody>
      </p:sp>
      <p:sp>
        <p:nvSpPr>
          <p:cNvPr id="79" name="Rectangle 26"/>
          <p:cNvSpPr>
            <a:spLocks noChangeArrowheads="1"/>
          </p:cNvSpPr>
          <p:nvPr/>
        </p:nvSpPr>
        <p:spPr bwMode="white">
          <a:xfrm>
            <a:off x="1657855" y="4754563"/>
            <a:ext cx="1011816" cy="338554"/>
          </a:xfrm>
          <a:prstGeom prst="rect">
            <a:avLst/>
          </a:prstGeom>
          <a:noFill/>
          <a:ln w="9525">
            <a:noFill/>
            <a:miter lim="800000"/>
            <a:headEnd/>
            <a:tailEnd/>
          </a:ln>
          <a:effectLst/>
        </p:spPr>
        <p:txBody>
          <a:bodyPr wrap="none">
            <a:spAutoFit/>
          </a:bodyPr>
          <a:lstStyle/>
          <a:p>
            <a:pPr algn="ctr"/>
            <a:r>
              <a:rPr lang="zh-CN" altLang="en-US" sz="1600" b="1" dirty="0" smtClean="0">
                <a:solidFill>
                  <a:srgbClr val="FFFFFF"/>
                </a:solidFill>
                <a:ea typeface="宋体" charset="-122"/>
              </a:rPr>
              <a:t>通信终端</a:t>
            </a:r>
            <a:endParaRPr lang="en-US" altLang="zh-CN" sz="1600" b="1" dirty="0">
              <a:solidFill>
                <a:srgbClr val="FFFFFF"/>
              </a:solidFill>
              <a:ea typeface="宋体" charset="-122"/>
            </a:endParaRPr>
          </a:p>
        </p:txBody>
      </p:sp>
      <p:sp>
        <p:nvSpPr>
          <p:cNvPr id="80" name="Rectangle 27"/>
          <p:cNvSpPr>
            <a:spLocks noChangeArrowheads="1"/>
          </p:cNvSpPr>
          <p:nvPr/>
        </p:nvSpPr>
        <p:spPr bwMode="white">
          <a:xfrm>
            <a:off x="6180643" y="4737100"/>
            <a:ext cx="1011816" cy="338554"/>
          </a:xfrm>
          <a:prstGeom prst="rect">
            <a:avLst/>
          </a:prstGeom>
          <a:noFill/>
          <a:ln w="9525">
            <a:noFill/>
            <a:miter lim="800000"/>
            <a:headEnd/>
            <a:tailEnd/>
          </a:ln>
          <a:effectLst/>
        </p:spPr>
        <p:txBody>
          <a:bodyPr wrap="none">
            <a:spAutoFit/>
          </a:bodyPr>
          <a:lstStyle/>
          <a:p>
            <a:pPr algn="ctr"/>
            <a:r>
              <a:rPr lang="zh-CN" altLang="en-US" sz="1600" b="1" dirty="0" smtClean="0">
                <a:solidFill>
                  <a:srgbClr val="FFFFFF"/>
                </a:solidFill>
                <a:ea typeface="宋体" charset="-122"/>
              </a:rPr>
              <a:t>信息平台</a:t>
            </a:r>
            <a:endParaRPr lang="en-US" altLang="zh-CN" sz="1600" b="1" dirty="0">
              <a:solidFill>
                <a:srgbClr val="FFFFFF"/>
              </a:solidFill>
              <a:ea typeface="宋体" charset="-122"/>
            </a:endParaRPr>
          </a:p>
        </p:txBody>
      </p:sp>
      <p:sp>
        <p:nvSpPr>
          <p:cNvPr id="81" name="Rectangle 28"/>
          <p:cNvSpPr>
            <a:spLocks noChangeArrowheads="1"/>
          </p:cNvSpPr>
          <p:nvPr/>
        </p:nvSpPr>
        <p:spPr bwMode="black">
          <a:xfrm>
            <a:off x="650875" y="5251450"/>
            <a:ext cx="3124200" cy="738664"/>
          </a:xfrm>
          <a:prstGeom prst="rect">
            <a:avLst/>
          </a:prstGeom>
          <a:noFill/>
          <a:ln w="9525">
            <a:noFill/>
            <a:miter lim="800000"/>
            <a:headEnd/>
            <a:tailEnd/>
          </a:ln>
          <a:effectLst/>
        </p:spPr>
        <p:txBody>
          <a:bodyPr>
            <a:spAutoFit/>
          </a:bodyPr>
          <a:lstStyle/>
          <a:p>
            <a:r>
              <a:rPr lang="zh-CN" altLang="en-US" sz="1400" dirty="0" smtClean="0">
                <a:ea typeface="宋体" charset="-122"/>
              </a:rPr>
              <a:t>在模拟及</a:t>
            </a:r>
            <a:r>
              <a:rPr lang="en-US" altLang="zh-CN" sz="1400" dirty="0" smtClean="0">
                <a:ea typeface="宋体" charset="-122"/>
              </a:rPr>
              <a:t>2G</a:t>
            </a:r>
            <a:r>
              <a:rPr lang="zh-CN" altLang="en-US" sz="1400" dirty="0" smtClean="0">
                <a:ea typeface="宋体" charset="-122"/>
              </a:rPr>
              <a:t>时代手机的定位是通信终端，满足人们日常生活中的基本通信需求。</a:t>
            </a:r>
            <a:endParaRPr lang="en-US" altLang="zh-CN" sz="1400" dirty="0">
              <a:ea typeface="宋体" charset="-122"/>
            </a:endParaRPr>
          </a:p>
        </p:txBody>
      </p:sp>
      <p:sp>
        <p:nvSpPr>
          <p:cNvPr id="82" name="Rectangle 29"/>
          <p:cNvSpPr>
            <a:spLocks noChangeArrowheads="1"/>
          </p:cNvSpPr>
          <p:nvPr/>
        </p:nvSpPr>
        <p:spPr bwMode="black">
          <a:xfrm>
            <a:off x="5124450" y="5213350"/>
            <a:ext cx="3124200" cy="738664"/>
          </a:xfrm>
          <a:prstGeom prst="rect">
            <a:avLst/>
          </a:prstGeom>
          <a:noFill/>
          <a:ln w="9525">
            <a:noFill/>
            <a:miter lim="800000"/>
            <a:headEnd/>
            <a:tailEnd/>
          </a:ln>
          <a:effectLst/>
        </p:spPr>
        <p:txBody>
          <a:bodyPr>
            <a:spAutoFit/>
          </a:bodyPr>
          <a:lstStyle/>
          <a:p>
            <a:r>
              <a:rPr lang="en-US" altLang="zh-CN" sz="1400" dirty="0" smtClean="0">
                <a:ea typeface="宋体" charset="-122"/>
              </a:rPr>
              <a:t>3G</a:t>
            </a:r>
            <a:r>
              <a:rPr lang="zh-CN" altLang="en-US" sz="1400" dirty="0" smtClean="0">
                <a:ea typeface="宋体" charset="-122"/>
              </a:rPr>
              <a:t>网络及智能手机的出现将通信终端演进为信息平台，丰富多彩的应用逐渐融入人们的生活中。</a:t>
            </a:r>
            <a:endParaRPr lang="en-US" altLang="zh-CN" sz="1400" dirty="0">
              <a:ea typeface="宋体" charset="-122"/>
            </a:endParaRPr>
          </a:p>
        </p:txBody>
      </p:sp>
      <p:sp>
        <p:nvSpPr>
          <p:cNvPr id="83" name="Text Box 30"/>
          <p:cNvSpPr txBox="1">
            <a:spLocks noChangeArrowheads="1"/>
          </p:cNvSpPr>
          <p:nvPr/>
        </p:nvSpPr>
        <p:spPr bwMode="black">
          <a:xfrm>
            <a:off x="3491880" y="3420492"/>
            <a:ext cx="2088232" cy="400110"/>
          </a:xfrm>
          <a:prstGeom prst="rect">
            <a:avLst/>
          </a:prstGeom>
          <a:noFill/>
          <a:ln w="9525">
            <a:noFill/>
            <a:miter lim="800000"/>
            <a:headEnd/>
            <a:tailEnd/>
          </a:ln>
          <a:effectLst/>
        </p:spPr>
        <p:txBody>
          <a:bodyPr wrap="square">
            <a:spAutoFit/>
          </a:bodyPr>
          <a:lstStyle/>
          <a:p>
            <a:pPr algn="ctr">
              <a:spcBef>
                <a:spcPct val="50000"/>
              </a:spcBef>
            </a:pPr>
            <a:r>
              <a:rPr lang="zh-CN" altLang="en-US" sz="2000" b="1" dirty="0" smtClean="0">
                <a:solidFill>
                  <a:srgbClr val="FFFFFF"/>
                </a:solidFill>
                <a:effectLst>
                  <a:outerShdw blurRad="38100" dist="38100" dir="2700000" algn="tl">
                    <a:srgbClr val="000000"/>
                  </a:outerShdw>
                </a:effectLst>
                <a:ea typeface="宋体" charset="-122"/>
              </a:rPr>
              <a:t>语音与文字通信</a:t>
            </a:r>
            <a:endParaRPr lang="en-US" altLang="zh-CN" sz="2000" b="1" dirty="0">
              <a:solidFill>
                <a:srgbClr val="FFFFFF"/>
              </a:solidFill>
              <a:effectLst>
                <a:outerShdw blurRad="38100" dist="38100" dir="2700000" algn="tl">
                  <a:srgbClr val="000000"/>
                </a:outerShdw>
              </a:effectLst>
              <a:ea typeface="宋体" charset="-122"/>
            </a:endParaRPr>
          </a:p>
        </p:txBody>
      </p:sp>
      <p:sp>
        <p:nvSpPr>
          <p:cNvPr id="84" name="Text Box 31"/>
          <p:cNvSpPr txBox="1">
            <a:spLocks noChangeArrowheads="1"/>
          </p:cNvSpPr>
          <p:nvPr/>
        </p:nvSpPr>
        <p:spPr bwMode="black">
          <a:xfrm>
            <a:off x="5834062" y="3222625"/>
            <a:ext cx="2050305" cy="400110"/>
          </a:xfrm>
          <a:prstGeom prst="rect">
            <a:avLst/>
          </a:prstGeom>
          <a:noFill/>
          <a:ln w="9525">
            <a:noFill/>
            <a:miter lim="800000"/>
            <a:headEnd/>
            <a:tailEnd/>
          </a:ln>
          <a:effectLst/>
        </p:spPr>
        <p:txBody>
          <a:bodyPr wrap="square">
            <a:spAutoFit/>
          </a:bodyPr>
          <a:lstStyle/>
          <a:p>
            <a:pPr algn="ctr">
              <a:spcBef>
                <a:spcPct val="50000"/>
              </a:spcBef>
            </a:pPr>
            <a:r>
              <a:rPr lang="zh-CN" altLang="en-US" sz="2000" b="1" dirty="0" smtClean="0">
                <a:solidFill>
                  <a:srgbClr val="FFFFFF"/>
                </a:solidFill>
                <a:effectLst>
                  <a:outerShdw blurRad="38100" dist="38100" dir="2700000" algn="tl">
                    <a:srgbClr val="000000"/>
                  </a:outerShdw>
                </a:effectLst>
                <a:ea typeface="宋体" charset="-122"/>
              </a:rPr>
              <a:t>信息传播多样性</a:t>
            </a:r>
            <a:endParaRPr lang="en-US" altLang="zh-CN" sz="2000" b="1" dirty="0">
              <a:solidFill>
                <a:srgbClr val="FFFFFF"/>
              </a:solidFill>
              <a:effectLst>
                <a:outerShdw blurRad="38100" dist="38100" dir="2700000" algn="tl">
                  <a:srgbClr val="000000"/>
                </a:outerShdw>
              </a:effectLst>
              <a:ea typeface="宋体" charset="-122"/>
            </a:endParaRPr>
          </a:p>
        </p:txBody>
      </p:sp>
      <p:pic>
        <p:nvPicPr>
          <p:cNvPr id="5132" name="Picture 12"/>
          <p:cNvPicPr>
            <a:picLocks noChangeAspect="1" noChangeArrowheads="1"/>
          </p:cNvPicPr>
          <p:nvPr/>
        </p:nvPicPr>
        <p:blipFill>
          <a:blip r:embed="rId2" cstate="print"/>
          <a:srcRect/>
          <a:stretch>
            <a:fillRect/>
          </a:stretch>
        </p:blipFill>
        <p:spPr bwMode="auto">
          <a:xfrm>
            <a:off x="3923928" y="4860652"/>
            <a:ext cx="528188" cy="1028898"/>
          </a:xfrm>
          <a:prstGeom prst="rect">
            <a:avLst/>
          </a:prstGeom>
          <a:noFill/>
          <a:ln w="9525">
            <a:noFill/>
            <a:miter lim="800000"/>
            <a:headEnd/>
            <a:tailEnd/>
          </a:ln>
        </p:spPr>
      </p:pic>
      <p:sp>
        <p:nvSpPr>
          <p:cNvPr id="87" name="AutoShape 28"/>
          <p:cNvSpPr>
            <a:spLocks noChangeArrowheads="1"/>
          </p:cNvSpPr>
          <p:nvPr/>
        </p:nvSpPr>
        <p:spPr bwMode="gray">
          <a:xfrm rot="5400000">
            <a:off x="4355306" y="5221362"/>
            <a:ext cx="865188" cy="431800"/>
          </a:xfrm>
          <a:prstGeom prst="upArrow">
            <a:avLst>
              <a:gd name="adj1" fmla="val 50093"/>
              <a:gd name="adj2" fmla="val 54046"/>
            </a:avLst>
          </a:prstGeom>
          <a:gradFill rotWithShape="1">
            <a:gsLst>
              <a:gs pos="0">
                <a:srgbClr val="336699"/>
              </a:gs>
              <a:gs pos="100000">
                <a:srgbClr val="336699">
                  <a:gamma/>
                  <a:tint val="0"/>
                  <a:invGamma/>
                  <a:alpha val="0"/>
                </a:srgbClr>
              </a:gs>
            </a:gsLst>
            <a:lin ang="5400000" scaled="1"/>
          </a:gradFill>
          <a:ln w="9525">
            <a:noFill/>
            <a:miter lim="800000"/>
            <a:headEnd/>
            <a:tailEnd/>
          </a:ln>
          <a:effectLst/>
        </p:spPr>
        <p:txBody>
          <a:bodyPr vert="eaVert" wrap="none" anchor="ctr"/>
          <a:lstStyle/>
          <a:p>
            <a:endParaRPr lang="zh-CN" altLang="en-US"/>
          </a:p>
        </p:txBody>
      </p:sp>
      <p:sp>
        <p:nvSpPr>
          <p:cNvPr id="88" name="TextBox 87"/>
          <p:cNvSpPr txBox="1"/>
          <p:nvPr/>
        </p:nvSpPr>
        <p:spPr>
          <a:xfrm>
            <a:off x="4415284" y="5093568"/>
            <a:ext cx="369332" cy="1080120"/>
          </a:xfrm>
          <a:prstGeom prst="rect">
            <a:avLst/>
          </a:prstGeom>
          <a:noFill/>
        </p:spPr>
        <p:txBody>
          <a:bodyPr vert="eaVert" wrap="square" rtlCol="0">
            <a:spAutoFit/>
          </a:bodyPr>
          <a:lstStyle/>
          <a:p>
            <a:r>
              <a:rPr lang="zh-CN" altLang="en-US" sz="1200" dirty="0" smtClean="0">
                <a:solidFill>
                  <a:srgbClr val="FF0000"/>
                </a:solidFill>
              </a:rPr>
              <a:t>智能手机</a:t>
            </a:r>
            <a:endParaRPr lang="zh-CN" altLang="en-US" sz="1200"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pPr eaLnBrk="0" hangingPunct="0"/>
            <a:r>
              <a:rPr lang="en-US" altLang="zh-CN" sz="2800" dirty="0" smtClean="0"/>
              <a:t>Android</a:t>
            </a:r>
            <a:r>
              <a:rPr lang="zh-CN" altLang="en-US" sz="2800" dirty="0" smtClean="0"/>
              <a:t>将成为智能手机市场主导力量</a:t>
            </a:r>
            <a:endParaRPr lang="en-US" altLang="zh-CN" sz="2800" dirty="0"/>
          </a:p>
        </p:txBody>
      </p:sp>
      <p:sp>
        <p:nvSpPr>
          <p:cNvPr id="9" name="TextBox 8"/>
          <p:cNvSpPr txBox="1"/>
          <p:nvPr/>
        </p:nvSpPr>
        <p:spPr>
          <a:xfrm>
            <a:off x="101600" y="1239168"/>
            <a:ext cx="9042400" cy="1077218"/>
          </a:xfrm>
          <a:prstGeom prst="rect">
            <a:avLst/>
          </a:prstGeom>
          <a:noFill/>
        </p:spPr>
        <p:txBody>
          <a:bodyPr wrap="square" rtlCol="0">
            <a:spAutoFit/>
          </a:bodyPr>
          <a:lstStyle/>
          <a:p>
            <a:r>
              <a:rPr lang="en-US" altLang="zh-CN" sz="1600" dirty="0" smtClean="0"/>
              <a:t>Gartner</a:t>
            </a:r>
            <a:r>
              <a:rPr lang="zh-CN" altLang="en-US" sz="1600" dirty="0" smtClean="0"/>
              <a:t>的数据显示，</a:t>
            </a:r>
            <a:r>
              <a:rPr lang="en-US" altLang="zh-CN" sz="1600" dirty="0" smtClean="0"/>
              <a:t>Android</a:t>
            </a:r>
            <a:r>
              <a:rPr lang="zh-CN" altLang="en-US" sz="1600" dirty="0" smtClean="0"/>
              <a:t>的市场份额从</a:t>
            </a:r>
            <a:r>
              <a:rPr lang="en-US" altLang="zh-CN" sz="1600" dirty="0" smtClean="0"/>
              <a:t>09</a:t>
            </a:r>
            <a:r>
              <a:rPr lang="zh-CN" altLang="en-US" sz="1600" dirty="0" smtClean="0"/>
              <a:t>年</a:t>
            </a:r>
            <a:r>
              <a:rPr lang="en-US" altLang="zh-CN" sz="1600" dirty="0" smtClean="0"/>
              <a:t>2</a:t>
            </a:r>
            <a:r>
              <a:rPr lang="zh-CN" altLang="en-US" sz="1600" dirty="0" smtClean="0"/>
              <a:t>季度的</a:t>
            </a:r>
            <a:r>
              <a:rPr lang="en-US" altLang="zh-CN" sz="1600" dirty="0" smtClean="0"/>
              <a:t>2%</a:t>
            </a:r>
            <a:r>
              <a:rPr lang="zh-CN" altLang="en-US" sz="1600" dirty="0" smtClean="0"/>
              <a:t>急剧增长到</a:t>
            </a:r>
            <a:r>
              <a:rPr lang="en-US" altLang="zh-CN" sz="1600" dirty="0" smtClean="0"/>
              <a:t>2010</a:t>
            </a:r>
            <a:r>
              <a:rPr lang="zh-CN" altLang="en-US" sz="1600" dirty="0" smtClean="0"/>
              <a:t>年</a:t>
            </a:r>
            <a:r>
              <a:rPr lang="en-US" altLang="zh-CN" sz="1600" dirty="0" smtClean="0"/>
              <a:t>3</a:t>
            </a:r>
            <a:r>
              <a:rPr lang="zh-CN" altLang="en-US" sz="1600" dirty="0" smtClean="0"/>
              <a:t>季度的</a:t>
            </a:r>
            <a:r>
              <a:rPr lang="en-US" altLang="zh-CN" sz="1600" dirty="0" smtClean="0"/>
              <a:t>22%</a:t>
            </a:r>
            <a:r>
              <a:rPr lang="zh-CN" altLang="en-US" sz="1600" dirty="0" smtClean="0"/>
              <a:t>，超过苹果电脑的</a:t>
            </a:r>
            <a:r>
              <a:rPr lang="en-US" altLang="zh-CN" sz="1600" dirty="0" err="1" smtClean="0"/>
              <a:t>iOS</a:t>
            </a:r>
            <a:r>
              <a:rPr lang="zh-CN" altLang="en-US" sz="1600" dirty="0" smtClean="0"/>
              <a:t>（</a:t>
            </a:r>
            <a:r>
              <a:rPr lang="en-US" altLang="zh-CN" sz="1600" dirty="0" smtClean="0"/>
              <a:t>18%</a:t>
            </a:r>
            <a:r>
              <a:rPr lang="zh-CN" altLang="en-US" sz="1600" dirty="0" smtClean="0"/>
              <a:t>），仅稍落后于</a:t>
            </a:r>
            <a:r>
              <a:rPr lang="en-US" altLang="zh-CN" sz="1600" dirty="0" err="1" smtClean="0"/>
              <a:t>Symbian</a:t>
            </a:r>
            <a:r>
              <a:rPr lang="zh-CN" altLang="en-US" sz="1600" dirty="0" smtClean="0"/>
              <a:t>（</a:t>
            </a:r>
            <a:r>
              <a:rPr lang="en-US" altLang="zh-CN" sz="1600" dirty="0" smtClean="0"/>
              <a:t>33%</a:t>
            </a:r>
            <a:r>
              <a:rPr lang="zh-CN" altLang="en-US" sz="1600" dirty="0" smtClean="0"/>
              <a:t>）。开放的源代码和零成本已经让</a:t>
            </a:r>
            <a:r>
              <a:rPr lang="en-US" altLang="zh-CN" sz="1600" dirty="0" smtClean="0"/>
              <a:t>Android</a:t>
            </a:r>
            <a:r>
              <a:rPr lang="zh-CN" altLang="en-US" sz="1600" dirty="0" smtClean="0"/>
              <a:t>在全世界范围内受到青睐并迅速获得了主要手机厂商和数百万软件开发者的支持。</a:t>
            </a:r>
            <a:r>
              <a:rPr lang="en-US" altLang="zh-CN" sz="1600" dirty="0" smtClean="0"/>
              <a:t>2011</a:t>
            </a:r>
            <a:r>
              <a:rPr lang="zh-CN" altLang="en-US" sz="1600" dirty="0" smtClean="0"/>
              <a:t>年</a:t>
            </a:r>
            <a:r>
              <a:rPr lang="en-US" altLang="zh-CN" sz="1600" dirty="0" smtClean="0"/>
              <a:t>Android</a:t>
            </a:r>
            <a:r>
              <a:rPr lang="zh-CN" altLang="en-US" sz="1600" dirty="0" smtClean="0"/>
              <a:t>有望超过</a:t>
            </a:r>
            <a:r>
              <a:rPr lang="en-US" altLang="zh-CN" sz="1600" dirty="0" err="1" smtClean="0"/>
              <a:t>Symbian</a:t>
            </a:r>
            <a:r>
              <a:rPr lang="zh-CN" altLang="en-US" sz="1600" dirty="0" smtClean="0"/>
              <a:t>成为第一大智能手机操作系统。</a:t>
            </a:r>
            <a:endParaRPr lang="zh-CN" altLang="en-US" sz="1600" dirty="0"/>
          </a:p>
        </p:txBody>
      </p:sp>
      <p:sp>
        <p:nvSpPr>
          <p:cNvPr id="13" name="TextBox 12"/>
          <p:cNvSpPr txBox="1"/>
          <p:nvPr/>
        </p:nvSpPr>
        <p:spPr>
          <a:xfrm>
            <a:off x="2699792" y="2348880"/>
            <a:ext cx="4104456" cy="369332"/>
          </a:xfrm>
          <a:prstGeom prst="rect">
            <a:avLst/>
          </a:prstGeom>
          <a:noFill/>
        </p:spPr>
        <p:txBody>
          <a:bodyPr wrap="square" rtlCol="0">
            <a:spAutoFit/>
          </a:bodyPr>
          <a:lstStyle/>
          <a:p>
            <a:r>
              <a:rPr lang="en-US" altLang="zh-CN" dirty="0" smtClean="0"/>
              <a:t>2009-2010</a:t>
            </a:r>
            <a:r>
              <a:rPr lang="zh-CN" altLang="en-US" dirty="0" smtClean="0"/>
              <a:t>年</a:t>
            </a:r>
            <a:r>
              <a:rPr lang="en-US" altLang="zh-CN" dirty="0" smtClean="0"/>
              <a:t>Q3</a:t>
            </a:r>
            <a:r>
              <a:rPr lang="zh-CN" altLang="en-US" dirty="0" smtClean="0"/>
              <a:t>各操作系统市占率统计</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1259632" y="2708920"/>
            <a:ext cx="6622256" cy="31109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pPr eaLnBrk="0" hangingPunct="0"/>
            <a:r>
              <a:rPr lang="en-US" altLang="zh-CN" sz="2800" dirty="0" smtClean="0"/>
              <a:t>Android</a:t>
            </a:r>
            <a:r>
              <a:rPr lang="zh-CN" altLang="en-US" sz="2800" dirty="0" smtClean="0"/>
              <a:t>将成为智能手机市场主导力量</a:t>
            </a:r>
            <a:endParaRPr lang="en-US" altLang="zh-CN" sz="2800" dirty="0"/>
          </a:p>
        </p:txBody>
      </p:sp>
      <p:sp>
        <p:nvSpPr>
          <p:cNvPr id="13" name="TextBox 12"/>
          <p:cNvSpPr txBox="1"/>
          <p:nvPr/>
        </p:nvSpPr>
        <p:spPr>
          <a:xfrm>
            <a:off x="2123728" y="2348880"/>
            <a:ext cx="4896544" cy="369332"/>
          </a:xfrm>
          <a:prstGeom prst="rect">
            <a:avLst/>
          </a:prstGeom>
          <a:noFill/>
        </p:spPr>
        <p:txBody>
          <a:bodyPr wrap="square" rtlCol="0">
            <a:spAutoFit/>
          </a:bodyPr>
          <a:lstStyle/>
          <a:p>
            <a:r>
              <a:rPr lang="en-US" altLang="zh-CN" dirty="0" smtClean="0"/>
              <a:t>2010</a:t>
            </a:r>
            <a:r>
              <a:rPr lang="zh-CN" altLang="en-US" dirty="0" smtClean="0"/>
              <a:t>年</a:t>
            </a:r>
            <a:r>
              <a:rPr lang="en-US" altLang="zh-CN" dirty="0" smtClean="0"/>
              <a:t>1-10</a:t>
            </a:r>
            <a:r>
              <a:rPr lang="zh-CN" altLang="en-US" dirty="0" smtClean="0"/>
              <a:t>月新上市手机操作系统占比</a:t>
            </a:r>
            <a:endParaRPr lang="zh-CN" altLang="en-US" dirty="0"/>
          </a:p>
        </p:txBody>
      </p:sp>
      <p:pic>
        <p:nvPicPr>
          <p:cNvPr id="3074" name="Picture 2"/>
          <p:cNvPicPr>
            <a:picLocks noChangeAspect="1" noChangeArrowheads="1"/>
          </p:cNvPicPr>
          <p:nvPr/>
        </p:nvPicPr>
        <p:blipFill>
          <a:blip r:embed="rId2" cstate="print"/>
          <a:srcRect/>
          <a:stretch>
            <a:fillRect/>
          </a:stretch>
        </p:blipFill>
        <p:spPr bwMode="auto">
          <a:xfrm>
            <a:off x="1907704" y="2708920"/>
            <a:ext cx="5832648" cy="3397792"/>
          </a:xfrm>
          <a:prstGeom prst="rect">
            <a:avLst/>
          </a:prstGeom>
          <a:noFill/>
          <a:ln w="9525">
            <a:noFill/>
            <a:miter lim="800000"/>
            <a:headEnd/>
            <a:tailEnd/>
          </a:ln>
        </p:spPr>
      </p:pic>
      <p:sp>
        <p:nvSpPr>
          <p:cNvPr id="8" name="TextBox 7"/>
          <p:cNvSpPr txBox="1"/>
          <p:nvPr/>
        </p:nvSpPr>
        <p:spPr>
          <a:xfrm>
            <a:off x="76200" y="1340768"/>
            <a:ext cx="8892480" cy="830997"/>
          </a:xfrm>
          <a:prstGeom prst="rect">
            <a:avLst/>
          </a:prstGeom>
          <a:noFill/>
        </p:spPr>
        <p:txBody>
          <a:bodyPr wrap="square" rtlCol="0">
            <a:spAutoFit/>
          </a:bodyPr>
          <a:lstStyle/>
          <a:p>
            <a:r>
              <a:rPr lang="zh-CN" altLang="en-US" sz="1600" dirty="0" smtClean="0"/>
              <a:t>根据水清木华智能终端数据库显示，</a:t>
            </a:r>
            <a:r>
              <a:rPr lang="en-US" altLang="zh-CN" sz="1600" dirty="0" smtClean="0"/>
              <a:t>2010</a:t>
            </a:r>
            <a:r>
              <a:rPr lang="zh-CN" altLang="en-US" sz="1600" dirty="0" smtClean="0"/>
              <a:t>年</a:t>
            </a:r>
            <a:r>
              <a:rPr lang="en-US" altLang="zh-CN" sz="1600" dirty="0" smtClean="0"/>
              <a:t>10</a:t>
            </a:r>
            <a:r>
              <a:rPr lang="zh-CN" altLang="en-US" sz="1600" dirty="0" smtClean="0"/>
              <a:t>月份中国手机市场推出的新机型中，</a:t>
            </a:r>
            <a:r>
              <a:rPr lang="en-US" altLang="zh-CN" sz="1600" dirty="0" smtClean="0"/>
              <a:t>ANDROID</a:t>
            </a:r>
            <a:r>
              <a:rPr lang="zh-CN" altLang="en-US" sz="1600" dirty="0" smtClean="0"/>
              <a:t>机型占</a:t>
            </a:r>
            <a:r>
              <a:rPr lang="en-US" altLang="zh-CN" sz="1600" dirty="0" smtClean="0"/>
              <a:t>35.7%</a:t>
            </a:r>
            <a:r>
              <a:rPr lang="zh-CN" altLang="en-US" sz="1600" dirty="0" smtClean="0"/>
              <a:t>，</a:t>
            </a:r>
            <a:r>
              <a:rPr lang="en-US" altLang="zh-CN" sz="1600" dirty="0" smtClean="0"/>
              <a:t>WINDOWS</a:t>
            </a:r>
            <a:r>
              <a:rPr lang="zh-CN" altLang="en-US" sz="1600" dirty="0" smtClean="0"/>
              <a:t>系列占</a:t>
            </a:r>
            <a:r>
              <a:rPr lang="en-US" altLang="zh-CN" sz="1600" dirty="0" smtClean="0"/>
              <a:t>17.9%</a:t>
            </a:r>
            <a:r>
              <a:rPr lang="zh-CN" altLang="en-US" sz="1600" dirty="0" smtClean="0"/>
              <a:t>，</a:t>
            </a:r>
            <a:r>
              <a:rPr lang="en-US" altLang="zh-CN" sz="1600" dirty="0" err="1" smtClean="0"/>
              <a:t>Symbian</a:t>
            </a:r>
            <a:r>
              <a:rPr lang="zh-CN" altLang="en-US" sz="1600" dirty="0" smtClean="0"/>
              <a:t>占</a:t>
            </a:r>
            <a:r>
              <a:rPr lang="en-US" altLang="zh-CN" sz="1600" dirty="0" smtClean="0"/>
              <a:t>8.9%</a:t>
            </a:r>
            <a:r>
              <a:rPr lang="zh-CN" altLang="en-US" sz="1600" dirty="0" smtClean="0"/>
              <a:t>，其他智能手机占</a:t>
            </a:r>
            <a:r>
              <a:rPr lang="en-US" altLang="zh-CN" sz="1600" dirty="0" smtClean="0"/>
              <a:t>5.4%</a:t>
            </a:r>
            <a:r>
              <a:rPr lang="zh-CN" altLang="en-US" sz="1600" dirty="0" smtClean="0"/>
              <a:t>，</a:t>
            </a:r>
            <a:r>
              <a:rPr lang="en-US" altLang="zh-CN" sz="1600" dirty="0" smtClean="0"/>
              <a:t>ANDROID</a:t>
            </a:r>
            <a:r>
              <a:rPr lang="zh-CN" altLang="en-US" sz="1600" dirty="0" smtClean="0"/>
              <a:t>遥遥领先。</a:t>
            </a:r>
            <a:endParaRPr lang="zh-CN" altLang="en-US"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pPr eaLnBrk="0" hangingPunct="0"/>
            <a:r>
              <a:rPr lang="en-US" altLang="zh-CN" sz="2800" dirty="0" smtClean="0"/>
              <a:t>Android</a:t>
            </a:r>
            <a:r>
              <a:rPr lang="zh-CN" altLang="en-US" sz="2800" dirty="0" smtClean="0"/>
              <a:t>将成为智能手机市场主导力量</a:t>
            </a:r>
            <a:endParaRPr lang="en-US" altLang="zh-CN" sz="2800" dirty="0"/>
          </a:p>
        </p:txBody>
      </p:sp>
      <p:sp>
        <p:nvSpPr>
          <p:cNvPr id="7" name="TextBox 6"/>
          <p:cNvSpPr txBox="1"/>
          <p:nvPr/>
        </p:nvSpPr>
        <p:spPr>
          <a:xfrm>
            <a:off x="48320" y="1387376"/>
            <a:ext cx="9073008" cy="830997"/>
          </a:xfrm>
          <a:prstGeom prst="rect">
            <a:avLst/>
          </a:prstGeom>
          <a:noFill/>
        </p:spPr>
        <p:txBody>
          <a:bodyPr wrap="square" rtlCol="0">
            <a:spAutoFit/>
          </a:bodyPr>
          <a:lstStyle/>
          <a:p>
            <a:r>
              <a:rPr lang="en-US" altLang="zh-CN" sz="1600" dirty="0" smtClean="0"/>
              <a:t>Android</a:t>
            </a:r>
            <a:r>
              <a:rPr lang="zh-CN" altLang="en-US" sz="1600" dirty="0" smtClean="0"/>
              <a:t>通过开放式的生态系统，吸引更多的软件应用平台加入其阵营。尽管</a:t>
            </a:r>
            <a:r>
              <a:rPr lang="en-US" altLang="zh-CN" sz="1600" dirty="0" smtClean="0"/>
              <a:t>Android</a:t>
            </a:r>
            <a:r>
              <a:rPr lang="zh-CN" altLang="en-US" sz="1600" dirty="0" smtClean="0"/>
              <a:t>应用软件的数量仍少于苹果电脑的</a:t>
            </a:r>
            <a:r>
              <a:rPr lang="en-US" altLang="zh-CN" sz="1600" dirty="0" err="1" smtClean="0"/>
              <a:t>iOS</a:t>
            </a:r>
            <a:r>
              <a:rPr lang="zh-CN" altLang="en-US" sz="1600" dirty="0" smtClean="0"/>
              <a:t>，但</a:t>
            </a:r>
            <a:r>
              <a:rPr lang="en-US" altLang="zh-CN" sz="1600" dirty="0" smtClean="0"/>
              <a:t>Android</a:t>
            </a:r>
            <a:r>
              <a:rPr lang="zh-CN" altLang="en-US" sz="1600" dirty="0" smtClean="0"/>
              <a:t>今年的增长势头已经超过了</a:t>
            </a:r>
            <a:r>
              <a:rPr lang="en-US" altLang="zh-CN" sz="1600" dirty="0" smtClean="0"/>
              <a:t>Apple Store</a:t>
            </a:r>
            <a:r>
              <a:rPr lang="zh-CN" altLang="en-US" sz="1600" dirty="0" smtClean="0"/>
              <a:t>。今后</a:t>
            </a:r>
            <a:r>
              <a:rPr lang="en-US" altLang="zh-CN" sz="1600" dirty="0" smtClean="0"/>
              <a:t>Android</a:t>
            </a:r>
            <a:r>
              <a:rPr lang="zh-CN" altLang="en-US" sz="1600" dirty="0" smtClean="0"/>
              <a:t>有潜力成为最大的应用软件来源。</a:t>
            </a:r>
            <a:endParaRPr lang="zh-CN" altLang="en-US" sz="1600" dirty="0"/>
          </a:p>
        </p:txBody>
      </p:sp>
      <p:pic>
        <p:nvPicPr>
          <p:cNvPr id="5123" name="Picture 3"/>
          <p:cNvPicPr>
            <a:picLocks noChangeAspect="1" noChangeArrowheads="1"/>
          </p:cNvPicPr>
          <p:nvPr/>
        </p:nvPicPr>
        <p:blipFill>
          <a:blip r:embed="rId2" cstate="print"/>
          <a:srcRect/>
          <a:stretch>
            <a:fillRect/>
          </a:stretch>
        </p:blipFill>
        <p:spPr bwMode="auto">
          <a:xfrm>
            <a:off x="611560" y="2852936"/>
            <a:ext cx="7596336" cy="300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125" y="209550"/>
            <a:ext cx="8218488" cy="863600"/>
          </a:xfrm>
        </p:spPr>
        <p:txBody>
          <a:bodyPr/>
          <a:lstStyle/>
          <a:p>
            <a:pPr algn="l"/>
            <a:r>
              <a:rPr lang="zh-CN" altLang="en-US" sz="2800" b="0" dirty="0" smtClean="0">
                <a:solidFill>
                  <a:schemeClr val="tx1"/>
                </a:solidFill>
                <a:latin typeface="+mn-ea"/>
                <a:ea typeface="+mn-ea"/>
              </a:rPr>
              <a:t>水清木华智能终端数据库简介</a:t>
            </a:r>
            <a:endParaRPr lang="zh-CN" altLang="en-US" sz="2800" b="0" dirty="0">
              <a:solidFill>
                <a:schemeClr val="tx1"/>
              </a:solidFill>
              <a:latin typeface="+mn-ea"/>
              <a:ea typeface="+mn-ea"/>
            </a:endParaRPr>
          </a:p>
        </p:txBody>
      </p:sp>
      <p:sp>
        <p:nvSpPr>
          <p:cNvPr id="4" name="页脚占位符 3"/>
          <p:cNvSpPr>
            <a:spLocks noGrp="1"/>
          </p:cNvSpPr>
          <p:nvPr>
            <p:ph type="ftr" sz="quarter" idx="4294967295"/>
          </p:nvPr>
        </p:nvSpPr>
        <p:spPr>
          <a:xfrm>
            <a:off x="8243888" y="6337300"/>
            <a:ext cx="900112" cy="476250"/>
          </a:xfrm>
        </p:spPr>
        <p:txBody>
          <a:bodyPr/>
          <a:lstStyle/>
          <a:p>
            <a:pPr>
              <a:defRPr/>
            </a:pPr>
            <a:r>
              <a:rPr lang="zh-CN" altLang="en-US" dirty="0" smtClean="0"/>
              <a:t>－</a:t>
            </a:r>
            <a:fld id="{15EBBE82-D673-4140-A8F3-F6224F3F750D}" type="slidenum">
              <a:rPr lang="zh-CN" altLang="en-US" smtClean="0"/>
              <a:pPr>
                <a:defRPr/>
              </a:pPr>
              <a:t>23</a:t>
            </a:fld>
            <a:r>
              <a:rPr lang="zh-CN" altLang="en-US" dirty="0" smtClean="0"/>
              <a:t>－</a:t>
            </a:r>
            <a:endParaRPr lang="zh-CN" altLang="en-US" dirty="0"/>
          </a:p>
        </p:txBody>
      </p:sp>
      <p:sp>
        <p:nvSpPr>
          <p:cNvPr id="28" name="AutoShape 5"/>
          <p:cNvSpPr>
            <a:spLocks noChangeArrowheads="1"/>
          </p:cNvSpPr>
          <p:nvPr/>
        </p:nvSpPr>
        <p:spPr bwMode="ltGray">
          <a:xfrm>
            <a:off x="6045200" y="1922363"/>
            <a:ext cx="2247900" cy="3349625"/>
          </a:xfrm>
          <a:prstGeom prst="roundRect">
            <a:avLst>
              <a:gd name="adj" fmla="val 2259"/>
            </a:avLst>
          </a:prstGeom>
          <a:gradFill rotWithShape="1">
            <a:gsLst>
              <a:gs pos="0">
                <a:srgbClr val="E8E8E8"/>
              </a:gs>
              <a:gs pos="100000">
                <a:srgbClr val="E8E8E8">
                  <a:gamma/>
                  <a:shade val="85882"/>
                  <a:invGamma/>
                  <a:alpha val="0"/>
                </a:srgbClr>
              </a:gs>
            </a:gsLst>
            <a:lin ang="5400000" scaled="1"/>
          </a:gradFill>
          <a:ln w="28575">
            <a:no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29" name="AutoShape 6"/>
          <p:cNvSpPr>
            <a:spLocks noChangeArrowheads="1"/>
          </p:cNvSpPr>
          <p:nvPr/>
        </p:nvSpPr>
        <p:spPr bwMode="ltGray">
          <a:xfrm>
            <a:off x="1238250" y="1922363"/>
            <a:ext cx="2241550" cy="3349625"/>
          </a:xfrm>
          <a:prstGeom prst="roundRect">
            <a:avLst>
              <a:gd name="adj" fmla="val 2259"/>
            </a:avLst>
          </a:prstGeom>
          <a:gradFill rotWithShape="1">
            <a:gsLst>
              <a:gs pos="0">
                <a:srgbClr val="E8E8E8"/>
              </a:gs>
              <a:gs pos="100000">
                <a:srgbClr val="E8E8E8">
                  <a:gamma/>
                  <a:shade val="85882"/>
                  <a:invGamma/>
                  <a:alpha val="0"/>
                </a:srgbClr>
              </a:gs>
            </a:gsLst>
            <a:lin ang="5400000" scaled="1"/>
          </a:gradFill>
          <a:ln w="28575">
            <a:no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30" name="AutoShape 10"/>
          <p:cNvSpPr>
            <a:spLocks noChangeArrowheads="1"/>
          </p:cNvSpPr>
          <p:nvPr/>
        </p:nvSpPr>
        <p:spPr bwMode="gray">
          <a:xfrm>
            <a:off x="1281113" y="1973163"/>
            <a:ext cx="2157412" cy="382588"/>
          </a:xfrm>
          <a:prstGeom prst="roundRect">
            <a:avLst>
              <a:gd name="adj" fmla="val 0"/>
            </a:avLst>
          </a:prstGeom>
          <a:gradFill rotWithShape="0">
            <a:gsLst>
              <a:gs pos="0">
                <a:schemeClr val="accent1">
                  <a:gamma/>
                  <a:shade val="46275"/>
                  <a:invGamma/>
                </a:schemeClr>
              </a:gs>
              <a:gs pos="100000">
                <a:schemeClr val="accent1"/>
              </a:gs>
            </a:gsLst>
            <a:lin ang="5400000" scaled="1"/>
          </a:gradFill>
          <a:ln w="19050" algn="ctr">
            <a:solidFill>
              <a:srgbClr val="DDDDDD"/>
            </a:solidFill>
            <a:round/>
            <a:headEnd/>
            <a:tailEnd/>
          </a:ln>
          <a:effectLst/>
        </p:spPr>
        <p:txBody>
          <a:bodyPr wrap="none" anchor="ctr"/>
          <a:lstStyle/>
          <a:p>
            <a:endParaRPr lang="zh-CN" altLang="en-US"/>
          </a:p>
        </p:txBody>
      </p:sp>
      <p:sp>
        <p:nvSpPr>
          <p:cNvPr id="32" name="AutoShape 12"/>
          <p:cNvSpPr>
            <a:spLocks noChangeArrowheads="1"/>
          </p:cNvSpPr>
          <p:nvPr/>
        </p:nvSpPr>
        <p:spPr bwMode="gray">
          <a:xfrm>
            <a:off x="6084888" y="1973163"/>
            <a:ext cx="2171700" cy="382588"/>
          </a:xfrm>
          <a:prstGeom prst="roundRect">
            <a:avLst>
              <a:gd name="adj" fmla="val 0"/>
            </a:avLst>
          </a:prstGeom>
          <a:gradFill rotWithShape="0">
            <a:gsLst>
              <a:gs pos="0">
                <a:schemeClr val="hlink">
                  <a:gamma/>
                  <a:shade val="66667"/>
                  <a:invGamma/>
                </a:schemeClr>
              </a:gs>
              <a:gs pos="100000">
                <a:schemeClr val="hlink"/>
              </a:gs>
            </a:gsLst>
            <a:lin ang="5400000" scaled="1"/>
          </a:gradFill>
          <a:ln w="19050" algn="ctr">
            <a:solidFill>
              <a:srgbClr val="DDDDDD"/>
            </a:solidFill>
            <a:round/>
            <a:headEnd/>
            <a:tailEnd/>
          </a:ln>
          <a:effectLst/>
        </p:spPr>
        <p:txBody>
          <a:bodyPr wrap="none" anchor="ctr"/>
          <a:lstStyle/>
          <a:p>
            <a:endParaRPr lang="zh-CN" altLang="en-US"/>
          </a:p>
        </p:txBody>
      </p:sp>
      <p:sp>
        <p:nvSpPr>
          <p:cNvPr id="34" name="Rectangle 14"/>
          <p:cNvSpPr>
            <a:spLocks noChangeArrowheads="1"/>
          </p:cNvSpPr>
          <p:nvPr/>
        </p:nvSpPr>
        <p:spPr bwMode="black">
          <a:xfrm>
            <a:off x="1331640" y="2302272"/>
            <a:ext cx="2154238" cy="2000548"/>
          </a:xfrm>
          <a:prstGeom prst="rect">
            <a:avLst/>
          </a:prstGeom>
          <a:noFill/>
          <a:ln w="9525" algn="ctr">
            <a:noFill/>
            <a:miter lim="800000"/>
            <a:headEnd/>
            <a:tailEnd/>
          </a:ln>
          <a:effectLst/>
        </p:spPr>
        <p:txBody>
          <a:bodyPr>
            <a:spAutoFit/>
          </a:bodyPr>
          <a:lstStyle/>
          <a:p>
            <a:pPr eaLnBrk="1" hangingPunct="1">
              <a:buFontTx/>
              <a:buChar char="•"/>
            </a:pPr>
            <a:r>
              <a:rPr lang="en-US" altLang="zh-CN" sz="1200" b="1" dirty="0" smtClean="0">
                <a:solidFill>
                  <a:srgbClr val="080808"/>
                </a:solidFill>
                <a:latin typeface="Arial" charset="0"/>
                <a:ea typeface="宋体" charset="-122"/>
                <a:cs typeface="Arial" charset="0"/>
              </a:rPr>
              <a:t> </a:t>
            </a:r>
            <a:r>
              <a:rPr lang="zh-CN" altLang="en-US" sz="1200" b="1" dirty="0" smtClean="0">
                <a:solidFill>
                  <a:srgbClr val="080808"/>
                </a:solidFill>
                <a:latin typeface="Arial" charset="0"/>
                <a:ea typeface="宋体" charset="-122"/>
                <a:cs typeface="Arial" charset="0"/>
              </a:rPr>
              <a:t>智能手机</a:t>
            </a:r>
            <a:endParaRPr lang="en-US" altLang="zh-CN" sz="1200" b="1" dirty="0" smtClean="0">
              <a:solidFill>
                <a:srgbClr val="080808"/>
              </a:solidFill>
              <a:latin typeface="Arial" charset="0"/>
              <a:ea typeface="宋体" charset="-122"/>
              <a:cs typeface="Arial" charset="0"/>
            </a:endParaRPr>
          </a:p>
          <a:p>
            <a:pPr eaLnBrk="1" hangingPunct="1">
              <a:buFontTx/>
              <a:buChar char="•"/>
            </a:pPr>
            <a:r>
              <a:rPr lang="en-US" altLang="zh-CN" sz="1200" b="1" dirty="0" smtClean="0">
                <a:solidFill>
                  <a:srgbClr val="080808"/>
                </a:solidFill>
                <a:latin typeface="Arial" charset="0"/>
                <a:ea typeface="宋体" charset="-122"/>
                <a:cs typeface="Arial" charset="0"/>
              </a:rPr>
              <a:t> </a:t>
            </a:r>
            <a:r>
              <a:rPr lang="zh-CN" altLang="en-US" sz="1200" b="1" dirty="0" smtClean="0">
                <a:solidFill>
                  <a:srgbClr val="080808"/>
                </a:solidFill>
                <a:latin typeface="Arial" charset="0"/>
                <a:ea typeface="宋体" charset="-122"/>
                <a:cs typeface="Arial" charset="0"/>
              </a:rPr>
              <a:t>平板电视</a:t>
            </a:r>
            <a:endParaRPr lang="en-US" altLang="zh-CN" sz="1200" b="1" dirty="0">
              <a:solidFill>
                <a:srgbClr val="080808"/>
              </a:solidFill>
              <a:latin typeface="Arial" charset="0"/>
              <a:ea typeface="宋体" charset="-122"/>
              <a:cs typeface="Arial" charset="0"/>
            </a:endParaRPr>
          </a:p>
          <a:p>
            <a:pPr eaLnBrk="1" hangingPunct="1">
              <a:buFontTx/>
              <a:buChar char="•"/>
            </a:pPr>
            <a:r>
              <a:rPr lang="en-US" altLang="zh-CN" sz="1200" b="1" dirty="0">
                <a:solidFill>
                  <a:srgbClr val="080808"/>
                </a:solidFill>
                <a:latin typeface="Arial" charset="0"/>
                <a:ea typeface="宋体" charset="-122"/>
                <a:cs typeface="Arial" charset="0"/>
              </a:rPr>
              <a:t> </a:t>
            </a:r>
            <a:r>
              <a:rPr lang="zh-CN" altLang="en-US" sz="1200" b="1" dirty="0" smtClean="0">
                <a:solidFill>
                  <a:srgbClr val="080808"/>
                </a:solidFill>
                <a:cs typeface="Arial" charset="0"/>
              </a:rPr>
              <a:t>导航</a:t>
            </a:r>
            <a:r>
              <a:rPr lang="zh-CN" altLang="en-US" sz="1200" b="1" dirty="0" smtClean="0">
                <a:solidFill>
                  <a:srgbClr val="080808"/>
                </a:solidFill>
                <a:cs typeface="Arial" charset="0"/>
              </a:rPr>
              <a:t>终端</a:t>
            </a:r>
            <a:endParaRPr lang="en-US" altLang="zh-CN" sz="1200" b="1" dirty="0" smtClean="0">
              <a:solidFill>
                <a:srgbClr val="080808"/>
              </a:solidFill>
              <a:cs typeface="Arial" charset="0"/>
            </a:endParaRPr>
          </a:p>
          <a:p>
            <a:pPr eaLnBrk="1" hangingPunct="1">
              <a:buFontTx/>
              <a:buChar char="•"/>
            </a:pPr>
            <a:r>
              <a:rPr lang="zh-CN" altLang="en-US" sz="1200" b="1" dirty="0" smtClean="0">
                <a:solidFill>
                  <a:srgbClr val="080808"/>
                </a:solidFill>
                <a:latin typeface="Arial" charset="0"/>
                <a:ea typeface="宋体" charset="-122"/>
                <a:cs typeface="Arial" charset="0"/>
              </a:rPr>
              <a:t>平板电脑</a:t>
            </a:r>
            <a:endParaRPr lang="en-US" altLang="zh-CN" sz="1200" b="1" dirty="0">
              <a:solidFill>
                <a:srgbClr val="080808"/>
              </a:solidFill>
              <a:latin typeface="Arial" charset="0"/>
              <a:ea typeface="宋体" charset="-122"/>
              <a:cs typeface="Arial" charset="0"/>
            </a:endParaRPr>
          </a:p>
          <a:p>
            <a:pPr eaLnBrk="1" hangingPunct="1">
              <a:buFontTx/>
              <a:buChar char="•"/>
            </a:pPr>
            <a:r>
              <a:rPr lang="en-US" altLang="zh-CN" sz="1200" b="1" dirty="0">
                <a:solidFill>
                  <a:srgbClr val="080808"/>
                </a:solidFill>
                <a:latin typeface="Arial" charset="0"/>
                <a:ea typeface="宋体" charset="-122"/>
                <a:cs typeface="Arial" charset="0"/>
              </a:rPr>
              <a:t> </a:t>
            </a:r>
            <a:r>
              <a:rPr lang="zh-CN" altLang="en-US" sz="1200" b="1" dirty="0" smtClean="0">
                <a:solidFill>
                  <a:srgbClr val="080808"/>
                </a:solidFill>
                <a:cs typeface="Arial" charset="0"/>
              </a:rPr>
              <a:t>电</a:t>
            </a:r>
            <a:r>
              <a:rPr lang="zh-CN" altLang="en-US" sz="1200" b="1" dirty="0" smtClean="0">
                <a:solidFill>
                  <a:srgbClr val="080808"/>
                </a:solidFill>
                <a:cs typeface="Arial" charset="0"/>
              </a:rPr>
              <a:t>子书</a:t>
            </a:r>
            <a:endParaRPr lang="en-US" altLang="zh-CN" sz="1200" b="1" dirty="0" smtClean="0">
              <a:solidFill>
                <a:srgbClr val="080808"/>
              </a:solidFill>
              <a:cs typeface="Arial" charset="0"/>
            </a:endParaRPr>
          </a:p>
          <a:p>
            <a:pPr eaLnBrk="1" hangingPunct="1">
              <a:buFontTx/>
              <a:buChar char="•"/>
            </a:pPr>
            <a:r>
              <a:rPr lang="zh-CN" altLang="en-US" sz="1200" b="1" dirty="0" smtClean="0">
                <a:solidFill>
                  <a:srgbClr val="080808"/>
                </a:solidFill>
                <a:latin typeface="Arial" charset="0"/>
                <a:ea typeface="宋体" charset="-122"/>
                <a:cs typeface="Arial" charset="0"/>
              </a:rPr>
              <a:t>汽车电子</a:t>
            </a:r>
            <a:endParaRPr lang="en-US" altLang="zh-CN" sz="1200" b="1" dirty="0" smtClean="0">
              <a:solidFill>
                <a:srgbClr val="080808"/>
              </a:solidFill>
              <a:latin typeface="Arial" charset="0"/>
              <a:ea typeface="宋体" charset="-122"/>
              <a:cs typeface="Arial" charset="0"/>
            </a:endParaRPr>
          </a:p>
          <a:p>
            <a:pPr eaLnBrk="1" hangingPunct="1">
              <a:buFontTx/>
              <a:buChar char="•"/>
            </a:pPr>
            <a:r>
              <a:rPr lang="zh-CN" altLang="en-US" sz="1200" b="1" dirty="0" smtClean="0">
                <a:solidFill>
                  <a:srgbClr val="080808"/>
                </a:solidFill>
                <a:cs typeface="Arial" charset="0"/>
              </a:rPr>
              <a:t>教育电子</a:t>
            </a:r>
            <a:endParaRPr lang="en-US" altLang="zh-CN" sz="1200" b="1" dirty="0" smtClean="0">
              <a:solidFill>
                <a:srgbClr val="080808"/>
              </a:solidFill>
              <a:cs typeface="Arial" charset="0"/>
            </a:endParaRPr>
          </a:p>
          <a:p>
            <a:pPr eaLnBrk="1" hangingPunct="1">
              <a:buFontTx/>
              <a:buChar char="•"/>
            </a:pPr>
            <a:r>
              <a:rPr lang="zh-CN" altLang="en-US" sz="1200" b="1" dirty="0" smtClean="0">
                <a:solidFill>
                  <a:srgbClr val="080808"/>
                </a:solidFill>
                <a:cs typeface="Arial" charset="0"/>
              </a:rPr>
              <a:t>电子娱乐</a:t>
            </a:r>
            <a:endParaRPr lang="en-US" altLang="zh-CN" sz="1200" b="1" dirty="0" smtClean="0">
              <a:solidFill>
                <a:srgbClr val="080808"/>
              </a:solidFill>
              <a:cs typeface="Arial" charset="0"/>
            </a:endParaRPr>
          </a:p>
          <a:p>
            <a:pPr eaLnBrk="1" hangingPunct="1">
              <a:buFontTx/>
              <a:buChar char="•"/>
            </a:pPr>
            <a:r>
              <a:rPr lang="en-US" altLang="zh-CN" sz="1200" b="1" dirty="0" smtClean="0">
                <a:solidFill>
                  <a:srgbClr val="080808"/>
                </a:solidFill>
                <a:cs typeface="Arial" charset="0"/>
              </a:rPr>
              <a:t>………….</a:t>
            </a:r>
          </a:p>
          <a:p>
            <a:pPr eaLnBrk="1" hangingPunct="1">
              <a:buFontTx/>
              <a:buChar char="•"/>
            </a:pPr>
            <a:endParaRPr lang="en-US" altLang="zh-CN" sz="1600" b="1" dirty="0">
              <a:solidFill>
                <a:srgbClr val="080808"/>
              </a:solidFill>
              <a:latin typeface="Arial" charset="0"/>
              <a:ea typeface="宋体" charset="-122"/>
              <a:cs typeface="Arial" charset="0"/>
            </a:endParaRPr>
          </a:p>
        </p:txBody>
      </p:sp>
      <p:sp>
        <p:nvSpPr>
          <p:cNvPr id="35" name="Rectangle 15"/>
          <p:cNvSpPr>
            <a:spLocks noChangeArrowheads="1"/>
          </p:cNvSpPr>
          <p:nvPr/>
        </p:nvSpPr>
        <p:spPr bwMode="black">
          <a:xfrm>
            <a:off x="6151563" y="2376388"/>
            <a:ext cx="2154237" cy="1077218"/>
          </a:xfrm>
          <a:prstGeom prst="rect">
            <a:avLst/>
          </a:prstGeom>
          <a:noFill/>
          <a:ln w="9525" algn="ctr">
            <a:noFill/>
            <a:miter lim="800000"/>
            <a:headEnd/>
            <a:tailEnd/>
          </a:ln>
          <a:effectLst/>
        </p:spPr>
        <p:txBody>
          <a:bodyPr>
            <a:spAutoFit/>
          </a:bodyPr>
          <a:lstStyle/>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latin typeface="Arial" charset="0"/>
                <a:ea typeface="宋体" charset="-122"/>
                <a:cs typeface="Arial" charset="0"/>
              </a:rPr>
              <a:t>价格走势</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latin typeface="Arial" charset="0"/>
                <a:ea typeface="宋体" charset="-122"/>
                <a:cs typeface="Arial" charset="0"/>
              </a:rPr>
              <a:t>销售曲线</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latin typeface="Arial" charset="0"/>
                <a:ea typeface="宋体" charset="-122"/>
                <a:cs typeface="Arial" charset="0"/>
              </a:rPr>
              <a:t>用户关注</a:t>
            </a:r>
            <a:r>
              <a:rPr lang="zh-CN" altLang="en-US" sz="1600" b="1" dirty="0" smtClean="0">
                <a:solidFill>
                  <a:srgbClr val="080808"/>
                </a:solidFill>
                <a:latin typeface="Arial" charset="0"/>
                <a:ea typeface="宋体" charset="-122"/>
                <a:cs typeface="Arial" charset="0"/>
              </a:rPr>
              <a:t>度</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en-US" altLang="zh-CN" sz="1600" b="1" dirty="0" smtClean="0">
                <a:solidFill>
                  <a:srgbClr val="080808"/>
                </a:solidFill>
                <a:cs typeface="Arial" charset="0"/>
              </a:rPr>
              <a:t>……</a:t>
            </a:r>
            <a:endParaRPr lang="en-US" altLang="zh-CN" sz="1600" b="1" dirty="0">
              <a:solidFill>
                <a:srgbClr val="080808"/>
              </a:solidFill>
              <a:latin typeface="Arial" charset="0"/>
              <a:ea typeface="宋体" charset="-122"/>
              <a:cs typeface="Arial" charset="0"/>
            </a:endParaRPr>
          </a:p>
        </p:txBody>
      </p:sp>
      <p:sp>
        <p:nvSpPr>
          <p:cNvPr id="36" name="AutoShape 16"/>
          <p:cNvSpPr>
            <a:spLocks noChangeArrowheads="1"/>
          </p:cNvSpPr>
          <p:nvPr/>
        </p:nvSpPr>
        <p:spPr bwMode="ltGray">
          <a:xfrm>
            <a:off x="3635375" y="1922363"/>
            <a:ext cx="2241550" cy="3349625"/>
          </a:xfrm>
          <a:prstGeom prst="roundRect">
            <a:avLst>
              <a:gd name="adj" fmla="val 2259"/>
            </a:avLst>
          </a:prstGeom>
          <a:gradFill rotWithShape="1">
            <a:gsLst>
              <a:gs pos="0">
                <a:srgbClr val="E8E8E8"/>
              </a:gs>
              <a:gs pos="100000">
                <a:srgbClr val="E8E8E8">
                  <a:gamma/>
                  <a:shade val="85882"/>
                  <a:invGamma/>
                  <a:alpha val="0"/>
                </a:srgbClr>
              </a:gs>
            </a:gsLst>
            <a:lin ang="5400000" scaled="1"/>
          </a:gradFill>
          <a:ln w="28575">
            <a:no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37" name="AutoShape 18"/>
          <p:cNvSpPr>
            <a:spLocks noChangeArrowheads="1"/>
          </p:cNvSpPr>
          <p:nvPr/>
        </p:nvSpPr>
        <p:spPr bwMode="gray">
          <a:xfrm>
            <a:off x="3679825" y="1973163"/>
            <a:ext cx="2157413" cy="382588"/>
          </a:xfrm>
          <a:prstGeom prst="roundRect">
            <a:avLst>
              <a:gd name="adj" fmla="val 0"/>
            </a:avLst>
          </a:prstGeom>
          <a:gradFill rotWithShape="0">
            <a:gsLst>
              <a:gs pos="0">
                <a:schemeClr val="accent2">
                  <a:gamma/>
                  <a:shade val="46275"/>
                  <a:invGamma/>
                </a:schemeClr>
              </a:gs>
              <a:gs pos="100000">
                <a:schemeClr val="accent2"/>
              </a:gs>
            </a:gsLst>
            <a:lin ang="5400000" scaled="1"/>
          </a:gradFill>
          <a:ln w="19050" algn="ctr">
            <a:solidFill>
              <a:srgbClr val="DDDDDD"/>
            </a:solidFill>
            <a:round/>
            <a:headEnd/>
            <a:tailEnd/>
          </a:ln>
          <a:effectLst/>
        </p:spPr>
        <p:txBody>
          <a:bodyPr wrap="none" anchor="ctr"/>
          <a:lstStyle/>
          <a:p>
            <a:endParaRPr lang="zh-CN" altLang="en-US"/>
          </a:p>
        </p:txBody>
      </p:sp>
      <p:sp>
        <p:nvSpPr>
          <p:cNvPr id="39" name="Rectangle 20"/>
          <p:cNvSpPr>
            <a:spLocks noChangeArrowheads="1"/>
          </p:cNvSpPr>
          <p:nvPr/>
        </p:nvSpPr>
        <p:spPr bwMode="black">
          <a:xfrm>
            <a:off x="3694113" y="2350988"/>
            <a:ext cx="2154237" cy="1323439"/>
          </a:xfrm>
          <a:prstGeom prst="rect">
            <a:avLst/>
          </a:prstGeom>
          <a:noFill/>
          <a:ln w="9525" algn="ctr">
            <a:noFill/>
            <a:miter lim="800000"/>
            <a:headEnd/>
            <a:tailEnd/>
          </a:ln>
          <a:effectLst/>
        </p:spPr>
        <p:txBody>
          <a:bodyPr>
            <a:spAutoFit/>
          </a:bodyPr>
          <a:lstStyle/>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latin typeface="Arial" charset="0"/>
                <a:ea typeface="宋体" charset="-122"/>
                <a:cs typeface="Arial" charset="0"/>
              </a:rPr>
              <a:t>硬件规格</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latin typeface="Arial" charset="0"/>
                <a:ea typeface="宋体" charset="-122"/>
                <a:cs typeface="Arial" charset="0"/>
              </a:rPr>
              <a:t>内置系统</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zh-CN" altLang="en-US" sz="1600" b="1" dirty="0" smtClean="0">
                <a:solidFill>
                  <a:srgbClr val="080808"/>
                </a:solidFill>
                <a:cs typeface="Arial" charset="0"/>
              </a:rPr>
              <a:t>性能指标</a:t>
            </a:r>
            <a:endParaRPr lang="en-US" altLang="zh-CN" sz="1600" b="1" dirty="0" smtClean="0">
              <a:solidFill>
                <a:srgbClr val="080808"/>
              </a:solidFill>
              <a:cs typeface="Arial" charset="0"/>
            </a:endParaRPr>
          </a:p>
          <a:p>
            <a:pPr eaLnBrk="1" hangingPunct="1">
              <a:buFontTx/>
              <a:buChar char="•"/>
            </a:pPr>
            <a:r>
              <a:rPr lang="zh-CN" altLang="en-US" sz="1600" b="1" dirty="0" smtClean="0">
                <a:solidFill>
                  <a:srgbClr val="080808"/>
                </a:solidFill>
                <a:cs typeface="Arial" charset="0"/>
              </a:rPr>
              <a:t>操作系统</a:t>
            </a:r>
            <a:endParaRPr lang="en-US" altLang="zh-CN" sz="1600" b="1" dirty="0">
              <a:solidFill>
                <a:srgbClr val="080808"/>
              </a:solidFill>
              <a:latin typeface="Arial" charset="0"/>
              <a:ea typeface="宋体" charset="-122"/>
              <a:cs typeface="Arial" charset="0"/>
            </a:endParaRPr>
          </a:p>
          <a:p>
            <a:pPr eaLnBrk="1" hangingPunct="1">
              <a:buFontTx/>
              <a:buChar char="•"/>
            </a:pPr>
            <a:r>
              <a:rPr lang="en-US" altLang="zh-CN" sz="1600" b="1" dirty="0">
                <a:solidFill>
                  <a:srgbClr val="080808"/>
                </a:solidFill>
                <a:latin typeface="Arial" charset="0"/>
                <a:ea typeface="宋体" charset="-122"/>
                <a:cs typeface="Arial" charset="0"/>
              </a:rPr>
              <a:t> </a:t>
            </a:r>
            <a:r>
              <a:rPr lang="en-US" altLang="zh-CN" sz="1600" b="1" dirty="0" smtClean="0">
                <a:solidFill>
                  <a:srgbClr val="080808"/>
                </a:solidFill>
                <a:cs typeface="Arial" charset="0"/>
              </a:rPr>
              <a:t>……</a:t>
            </a:r>
            <a:endParaRPr lang="en-US" altLang="zh-CN" sz="1600" b="1" dirty="0">
              <a:solidFill>
                <a:srgbClr val="080808"/>
              </a:solidFill>
              <a:latin typeface="Arial" charset="0"/>
              <a:ea typeface="宋体" charset="-122"/>
              <a:cs typeface="Arial" charset="0"/>
            </a:endParaRPr>
          </a:p>
        </p:txBody>
      </p:sp>
      <p:grpSp>
        <p:nvGrpSpPr>
          <p:cNvPr id="5" name="Group 71"/>
          <p:cNvGrpSpPr>
            <a:grpSpLocks/>
          </p:cNvGrpSpPr>
          <p:nvPr/>
        </p:nvGrpSpPr>
        <p:grpSpPr bwMode="auto">
          <a:xfrm>
            <a:off x="1538288" y="3836888"/>
            <a:ext cx="1744662" cy="2181225"/>
            <a:chOff x="969" y="2211"/>
            <a:chExt cx="1099" cy="1374"/>
          </a:xfrm>
        </p:grpSpPr>
        <p:pic>
          <p:nvPicPr>
            <p:cNvPr id="41" name="Picture 8" descr="light_shadow"/>
            <p:cNvPicPr>
              <a:picLocks noChangeAspect="1" noChangeArrowheads="1"/>
            </p:cNvPicPr>
            <p:nvPr/>
          </p:nvPicPr>
          <p:blipFill>
            <a:blip r:embed="rId2" cstate="print">
              <a:lum bright="-78000" contrast="-78000"/>
            </a:blip>
            <a:srcRect/>
            <a:stretch>
              <a:fillRect/>
            </a:stretch>
          </p:blipFill>
          <p:spPr bwMode="gray">
            <a:xfrm>
              <a:off x="1047" y="3166"/>
              <a:ext cx="912" cy="248"/>
            </a:xfrm>
            <a:prstGeom prst="rect">
              <a:avLst/>
            </a:prstGeom>
            <a:noFill/>
          </p:spPr>
        </p:pic>
        <p:grpSp>
          <p:nvGrpSpPr>
            <p:cNvPr id="6" name="Group 36"/>
            <p:cNvGrpSpPr>
              <a:grpSpLocks/>
            </p:cNvGrpSpPr>
            <p:nvPr/>
          </p:nvGrpSpPr>
          <p:grpSpPr bwMode="auto">
            <a:xfrm>
              <a:off x="969" y="2211"/>
              <a:ext cx="1099" cy="1374"/>
              <a:chOff x="2304" y="2496"/>
              <a:chExt cx="1200" cy="1528"/>
            </a:xfrm>
          </p:grpSpPr>
          <p:pic>
            <p:nvPicPr>
              <p:cNvPr id="44" name="Picture 37" descr="circuler_1"/>
              <p:cNvPicPr>
                <a:picLocks noChangeAspect="1" noChangeArrowheads="1"/>
              </p:cNvPicPr>
              <p:nvPr/>
            </p:nvPicPr>
            <p:blipFill>
              <a:blip r:embed="rId3" cstate="print"/>
              <a:srcRect/>
              <a:stretch>
                <a:fillRect/>
              </a:stretch>
            </p:blipFill>
            <p:spPr bwMode="gray">
              <a:xfrm>
                <a:off x="2314" y="2544"/>
                <a:ext cx="1182" cy="1196"/>
              </a:xfrm>
              <a:prstGeom prst="rect">
                <a:avLst/>
              </a:prstGeom>
              <a:noFill/>
              <a:ln w="9525">
                <a:noFill/>
                <a:miter lim="800000"/>
                <a:headEnd/>
                <a:tailEnd/>
              </a:ln>
            </p:spPr>
          </p:pic>
          <p:sp>
            <p:nvSpPr>
              <p:cNvPr id="45" name="Oval 38"/>
              <p:cNvSpPr>
                <a:spLocks noChangeArrowheads="1"/>
              </p:cNvSpPr>
              <p:nvPr/>
            </p:nvSpPr>
            <p:spPr bwMode="gray">
              <a:xfrm>
                <a:off x="2314" y="2544"/>
                <a:ext cx="1190" cy="1199"/>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46" name="Picture 39" descr="light_shadow1"/>
              <p:cNvPicPr>
                <a:picLocks noChangeAspect="1" noChangeArrowheads="1"/>
              </p:cNvPicPr>
              <p:nvPr/>
            </p:nvPicPr>
            <p:blipFill>
              <a:blip r:embed="rId4" cstate="print"/>
              <a:srcRect t="14285"/>
              <a:stretch>
                <a:fillRect/>
              </a:stretch>
            </p:blipFill>
            <p:spPr bwMode="gray">
              <a:xfrm>
                <a:off x="2304" y="2496"/>
                <a:ext cx="871" cy="748"/>
              </a:xfrm>
              <a:prstGeom prst="rect">
                <a:avLst/>
              </a:prstGeom>
              <a:noFill/>
              <a:ln w="9525">
                <a:noFill/>
                <a:miter lim="800000"/>
                <a:headEnd/>
                <a:tailEnd/>
              </a:ln>
            </p:spPr>
          </p:pic>
          <p:grpSp>
            <p:nvGrpSpPr>
              <p:cNvPr id="7" name="Group 40"/>
              <p:cNvGrpSpPr>
                <a:grpSpLocks/>
              </p:cNvGrpSpPr>
              <p:nvPr/>
            </p:nvGrpSpPr>
            <p:grpSpPr bwMode="auto">
              <a:xfrm rot="-3733502" flipH="1" flipV="1">
                <a:off x="2666" y="3377"/>
                <a:ext cx="1050" cy="244"/>
                <a:chOff x="2528" y="1060"/>
                <a:chExt cx="894" cy="236"/>
              </a:xfrm>
            </p:grpSpPr>
            <p:grpSp>
              <p:nvGrpSpPr>
                <p:cNvPr id="8" name="Group 41"/>
                <p:cNvGrpSpPr>
                  <a:grpSpLocks/>
                </p:cNvGrpSpPr>
                <p:nvPr/>
              </p:nvGrpSpPr>
              <p:grpSpPr bwMode="auto">
                <a:xfrm>
                  <a:off x="2528" y="1060"/>
                  <a:ext cx="742" cy="186"/>
                  <a:chOff x="1565" y="2568"/>
                  <a:chExt cx="1118" cy="279"/>
                </a:xfrm>
              </p:grpSpPr>
              <p:sp>
                <p:nvSpPr>
                  <p:cNvPr id="54" name="AutoShape 4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5" name="AutoShape 4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4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4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 name="Group 46"/>
                <p:cNvGrpSpPr>
                  <a:grpSpLocks/>
                </p:cNvGrpSpPr>
                <p:nvPr/>
              </p:nvGrpSpPr>
              <p:grpSpPr bwMode="auto">
                <a:xfrm rot="1353540">
                  <a:off x="2680" y="1110"/>
                  <a:ext cx="742" cy="186"/>
                  <a:chOff x="1565" y="2568"/>
                  <a:chExt cx="1118" cy="279"/>
                </a:xfrm>
              </p:grpSpPr>
              <p:sp>
                <p:nvSpPr>
                  <p:cNvPr id="50" name="AutoShape 4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1" name="AutoShape 4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4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5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sp>
          <p:nvSpPr>
            <p:cNvPr id="43" name="Rectangle 66"/>
            <p:cNvSpPr>
              <a:spLocks noChangeArrowheads="1"/>
            </p:cNvSpPr>
            <p:nvPr/>
          </p:nvSpPr>
          <p:spPr bwMode="auto">
            <a:xfrm>
              <a:off x="1071" y="2627"/>
              <a:ext cx="861" cy="446"/>
            </a:xfrm>
            <a:prstGeom prst="rect">
              <a:avLst/>
            </a:prstGeom>
            <a:noFill/>
            <a:ln w="9525">
              <a:noFill/>
              <a:miter lim="800000"/>
              <a:headEnd/>
              <a:tailEnd/>
            </a:ln>
            <a:effectLst/>
          </p:spPr>
          <p:txBody>
            <a:bodyPr>
              <a:spAutoFit/>
            </a:bodyPr>
            <a:lstStyle/>
            <a:p>
              <a:pPr algn="ctr"/>
              <a:r>
                <a:rPr lang="zh-CN" altLang="en-US" sz="2000" b="1" dirty="0" smtClean="0">
                  <a:solidFill>
                    <a:schemeClr val="bg2"/>
                  </a:solidFill>
                  <a:latin typeface="Arial" charset="0"/>
                  <a:ea typeface="宋体" charset="-122"/>
                  <a:cs typeface="Arial" charset="0"/>
                </a:rPr>
                <a:t>各类智能终端</a:t>
              </a:r>
              <a:endParaRPr lang="en-US" altLang="zh-CN" sz="2000" b="1" dirty="0">
                <a:solidFill>
                  <a:schemeClr val="bg2"/>
                </a:solidFill>
                <a:latin typeface="Arial" charset="0"/>
                <a:ea typeface="宋体" charset="-122"/>
                <a:cs typeface="Arial" charset="0"/>
              </a:endParaRPr>
            </a:p>
          </p:txBody>
        </p:sp>
      </p:grpSp>
      <p:grpSp>
        <p:nvGrpSpPr>
          <p:cNvPr id="10" name="Group 70"/>
          <p:cNvGrpSpPr>
            <a:grpSpLocks/>
          </p:cNvGrpSpPr>
          <p:nvPr/>
        </p:nvGrpSpPr>
        <p:grpSpPr bwMode="auto">
          <a:xfrm>
            <a:off x="3903663" y="3836888"/>
            <a:ext cx="1744662" cy="2181225"/>
            <a:chOff x="2459" y="2211"/>
            <a:chExt cx="1099" cy="1374"/>
          </a:xfrm>
        </p:grpSpPr>
        <p:pic>
          <p:nvPicPr>
            <p:cNvPr id="59" name="Picture 17" descr="light_shadow"/>
            <p:cNvPicPr>
              <a:picLocks noChangeAspect="1" noChangeArrowheads="1"/>
            </p:cNvPicPr>
            <p:nvPr/>
          </p:nvPicPr>
          <p:blipFill>
            <a:blip r:embed="rId5" cstate="print">
              <a:lum bright="-78000" contrast="-78000"/>
            </a:blip>
            <a:srcRect/>
            <a:stretch>
              <a:fillRect/>
            </a:stretch>
          </p:blipFill>
          <p:spPr bwMode="gray">
            <a:xfrm>
              <a:off x="2557" y="3166"/>
              <a:ext cx="913" cy="248"/>
            </a:xfrm>
            <a:prstGeom prst="rect">
              <a:avLst/>
            </a:prstGeom>
            <a:noFill/>
          </p:spPr>
        </p:pic>
        <p:grpSp>
          <p:nvGrpSpPr>
            <p:cNvPr id="11" name="Group 21"/>
            <p:cNvGrpSpPr>
              <a:grpSpLocks/>
            </p:cNvGrpSpPr>
            <p:nvPr/>
          </p:nvGrpSpPr>
          <p:grpSpPr bwMode="auto">
            <a:xfrm>
              <a:off x="2459" y="2211"/>
              <a:ext cx="1099" cy="1374"/>
              <a:chOff x="2304" y="2496"/>
              <a:chExt cx="1200" cy="1528"/>
            </a:xfrm>
          </p:grpSpPr>
          <p:pic>
            <p:nvPicPr>
              <p:cNvPr id="62" name="Picture 22" descr="circuler_1"/>
              <p:cNvPicPr>
                <a:picLocks noChangeAspect="1" noChangeArrowheads="1"/>
              </p:cNvPicPr>
              <p:nvPr/>
            </p:nvPicPr>
            <p:blipFill>
              <a:blip r:embed="rId3" cstate="print"/>
              <a:srcRect/>
              <a:stretch>
                <a:fillRect/>
              </a:stretch>
            </p:blipFill>
            <p:spPr bwMode="gray">
              <a:xfrm>
                <a:off x="2314" y="2544"/>
                <a:ext cx="1182" cy="1196"/>
              </a:xfrm>
              <a:prstGeom prst="rect">
                <a:avLst/>
              </a:prstGeom>
              <a:noFill/>
              <a:ln w="9525">
                <a:noFill/>
                <a:miter lim="800000"/>
                <a:headEnd/>
                <a:tailEnd/>
              </a:ln>
            </p:spPr>
          </p:pic>
          <p:sp>
            <p:nvSpPr>
              <p:cNvPr id="63" name="Oval 23"/>
              <p:cNvSpPr>
                <a:spLocks noChangeArrowheads="1"/>
              </p:cNvSpPr>
              <p:nvPr/>
            </p:nvSpPr>
            <p:spPr bwMode="gray">
              <a:xfrm>
                <a:off x="2314" y="2544"/>
                <a:ext cx="1190" cy="1199"/>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4" name="Picture 24" descr="light_shadow1"/>
              <p:cNvPicPr>
                <a:picLocks noChangeAspect="1" noChangeArrowheads="1"/>
              </p:cNvPicPr>
              <p:nvPr/>
            </p:nvPicPr>
            <p:blipFill>
              <a:blip r:embed="rId4" cstate="print"/>
              <a:srcRect t="14285"/>
              <a:stretch>
                <a:fillRect/>
              </a:stretch>
            </p:blipFill>
            <p:spPr bwMode="gray">
              <a:xfrm>
                <a:off x="2304" y="2496"/>
                <a:ext cx="871" cy="748"/>
              </a:xfrm>
              <a:prstGeom prst="rect">
                <a:avLst/>
              </a:prstGeom>
              <a:noFill/>
              <a:ln w="9525">
                <a:noFill/>
                <a:miter lim="800000"/>
                <a:headEnd/>
                <a:tailEnd/>
              </a:ln>
            </p:spPr>
          </p:pic>
          <p:grpSp>
            <p:nvGrpSpPr>
              <p:cNvPr id="12" name="Group 25"/>
              <p:cNvGrpSpPr>
                <a:grpSpLocks/>
              </p:cNvGrpSpPr>
              <p:nvPr/>
            </p:nvGrpSpPr>
            <p:grpSpPr bwMode="auto">
              <a:xfrm rot="-3733502" flipH="1" flipV="1">
                <a:off x="2666" y="3377"/>
                <a:ext cx="1050" cy="244"/>
                <a:chOff x="2528" y="1060"/>
                <a:chExt cx="894" cy="236"/>
              </a:xfrm>
            </p:grpSpPr>
            <p:grpSp>
              <p:nvGrpSpPr>
                <p:cNvPr id="13" name="Group 26"/>
                <p:cNvGrpSpPr>
                  <a:grpSpLocks/>
                </p:cNvGrpSpPr>
                <p:nvPr/>
              </p:nvGrpSpPr>
              <p:grpSpPr bwMode="auto">
                <a:xfrm>
                  <a:off x="2528" y="1060"/>
                  <a:ext cx="742" cy="186"/>
                  <a:chOff x="1565" y="2568"/>
                  <a:chExt cx="1118" cy="279"/>
                </a:xfrm>
              </p:grpSpPr>
              <p:sp>
                <p:nvSpPr>
                  <p:cNvPr id="72" name="AutoShape 2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3" name="AutoShape 2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4" name="AutoShape 2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5" name="AutoShape 3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31"/>
                <p:cNvGrpSpPr>
                  <a:grpSpLocks/>
                </p:cNvGrpSpPr>
                <p:nvPr/>
              </p:nvGrpSpPr>
              <p:grpSpPr bwMode="auto">
                <a:xfrm rot="1353540">
                  <a:off x="2680" y="1110"/>
                  <a:ext cx="742" cy="186"/>
                  <a:chOff x="1565" y="2568"/>
                  <a:chExt cx="1118" cy="279"/>
                </a:xfrm>
              </p:grpSpPr>
              <p:sp>
                <p:nvSpPr>
                  <p:cNvPr id="68" name="AutoShape 3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9" name="AutoShape 3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3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3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sp>
          <p:nvSpPr>
            <p:cNvPr id="61" name="Rectangle 67"/>
            <p:cNvSpPr>
              <a:spLocks noChangeArrowheads="1"/>
            </p:cNvSpPr>
            <p:nvPr/>
          </p:nvSpPr>
          <p:spPr bwMode="auto">
            <a:xfrm>
              <a:off x="2591" y="2618"/>
              <a:ext cx="861" cy="446"/>
            </a:xfrm>
            <a:prstGeom prst="rect">
              <a:avLst/>
            </a:prstGeom>
            <a:noFill/>
            <a:ln w="9525">
              <a:noFill/>
              <a:miter lim="800000"/>
              <a:headEnd/>
              <a:tailEnd/>
            </a:ln>
            <a:effectLst/>
          </p:spPr>
          <p:txBody>
            <a:bodyPr>
              <a:spAutoFit/>
            </a:bodyPr>
            <a:lstStyle/>
            <a:p>
              <a:pPr algn="ctr"/>
              <a:r>
                <a:rPr lang="zh-CN" altLang="en-US" sz="2000" b="1" dirty="0" smtClean="0">
                  <a:solidFill>
                    <a:schemeClr val="bg2"/>
                  </a:solidFill>
                  <a:latin typeface="Arial" charset="0"/>
                  <a:ea typeface="宋体" charset="-122"/>
                  <a:cs typeface="Arial" charset="0"/>
                </a:rPr>
                <a:t>终端各项相关参数</a:t>
              </a:r>
              <a:endParaRPr lang="en-US" altLang="zh-CN" sz="2000" b="1" dirty="0">
                <a:solidFill>
                  <a:schemeClr val="bg2"/>
                </a:solidFill>
                <a:latin typeface="Arial" charset="0"/>
                <a:ea typeface="宋体" charset="-122"/>
                <a:cs typeface="Arial" charset="0"/>
              </a:endParaRPr>
            </a:p>
          </p:txBody>
        </p:sp>
      </p:grpSp>
      <p:grpSp>
        <p:nvGrpSpPr>
          <p:cNvPr id="15" name="Group 69"/>
          <p:cNvGrpSpPr>
            <a:grpSpLocks/>
          </p:cNvGrpSpPr>
          <p:nvPr/>
        </p:nvGrpSpPr>
        <p:grpSpPr bwMode="auto">
          <a:xfrm>
            <a:off x="6378575" y="3836888"/>
            <a:ext cx="1744663" cy="2181225"/>
            <a:chOff x="4018" y="2211"/>
            <a:chExt cx="1099" cy="1374"/>
          </a:xfrm>
        </p:grpSpPr>
        <p:pic>
          <p:nvPicPr>
            <p:cNvPr id="77" name="Picture 9" descr="light_shadow"/>
            <p:cNvPicPr>
              <a:picLocks noChangeAspect="1" noChangeArrowheads="1"/>
            </p:cNvPicPr>
            <p:nvPr/>
          </p:nvPicPr>
          <p:blipFill>
            <a:blip r:embed="rId6" cstate="print">
              <a:lum bright="-90000" contrast="-48000"/>
            </a:blip>
            <a:srcRect/>
            <a:stretch>
              <a:fillRect/>
            </a:stretch>
          </p:blipFill>
          <p:spPr bwMode="gray">
            <a:xfrm>
              <a:off x="4125" y="3172"/>
              <a:ext cx="845" cy="241"/>
            </a:xfrm>
            <a:prstGeom prst="rect">
              <a:avLst/>
            </a:prstGeom>
            <a:noFill/>
          </p:spPr>
        </p:pic>
        <p:grpSp>
          <p:nvGrpSpPr>
            <p:cNvPr id="16" name="Group 51"/>
            <p:cNvGrpSpPr>
              <a:grpSpLocks/>
            </p:cNvGrpSpPr>
            <p:nvPr/>
          </p:nvGrpSpPr>
          <p:grpSpPr bwMode="auto">
            <a:xfrm>
              <a:off x="4018" y="2211"/>
              <a:ext cx="1099" cy="1374"/>
              <a:chOff x="2304" y="2496"/>
              <a:chExt cx="1200" cy="1528"/>
            </a:xfrm>
          </p:grpSpPr>
          <p:pic>
            <p:nvPicPr>
              <p:cNvPr id="80" name="Picture 52" descr="circuler_1"/>
              <p:cNvPicPr>
                <a:picLocks noChangeAspect="1" noChangeArrowheads="1"/>
              </p:cNvPicPr>
              <p:nvPr/>
            </p:nvPicPr>
            <p:blipFill>
              <a:blip r:embed="rId3" cstate="print"/>
              <a:srcRect/>
              <a:stretch>
                <a:fillRect/>
              </a:stretch>
            </p:blipFill>
            <p:spPr bwMode="gray">
              <a:xfrm>
                <a:off x="2314" y="2544"/>
                <a:ext cx="1182" cy="1196"/>
              </a:xfrm>
              <a:prstGeom prst="rect">
                <a:avLst/>
              </a:prstGeom>
              <a:noFill/>
              <a:ln w="9525">
                <a:noFill/>
                <a:miter lim="800000"/>
                <a:headEnd/>
                <a:tailEnd/>
              </a:ln>
            </p:spPr>
          </p:pic>
          <p:sp>
            <p:nvSpPr>
              <p:cNvPr id="81" name="Oval 53"/>
              <p:cNvSpPr>
                <a:spLocks noChangeArrowheads="1"/>
              </p:cNvSpPr>
              <p:nvPr/>
            </p:nvSpPr>
            <p:spPr bwMode="gray">
              <a:xfrm>
                <a:off x="2314" y="2544"/>
                <a:ext cx="1190" cy="1199"/>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82" name="Picture 54" descr="light_shadow1"/>
              <p:cNvPicPr>
                <a:picLocks noChangeAspect="1" noChangeArrowheads="1"/>
              </p:cNvPicPr>
              <p:nvPr/>
            </p:nvPicPr>
            <p:blipFill>
              <a:blip r:embed="rId4" cstate="print"/>
              <a:srcRect t="14285"/>
              <a:stretch>
                <a:fillRect/>
              </a:stretch>
            </p:blipFill>
            <p:spPr bwMode="gray">
              <a:xfrm>
                <a:off x="2304" y="2496"/>
                <a:ext cx="871" cy="748"/>
              </a:xfrm>
              <a:prstGeom prst="rect">
                <a:avLst/>
              </a:prstGeom>
              <a:noFill/>
              <a:ln w="9525">
                <a:noFill/>
                <a:miter lim="800000"/>
                <a:headEnd/>
                <a:tailEnd/>
              </a:ln>
            </p:spPr>
          </p:pic>
          <p:grpSp>
            <p:nvGrpSpPr>
              <p:cNvPr id="17" name="Group 55"/>
              <p:cNvGrpSpPr>
                <a:grpSpLocks/>
              </p:cNvGrpSpPr>
              <p:nvPr/>
            </p:nvGrpSpPr>
            <p:grpSpPr bwMode="auto">
              <a:xfrm rot="-3733502" flipH="1" flipV="1">
                <a:off x="2666" y="3377"/>
                <a:ext cx="1050" cy="244"/>
                <a:chOff x="2528" y="1060"/>
                <a:chExt cx="894" cy="236"/>
              </a:xfrm>
            </p:grpSpPr>
            <p:grpSp>
              <p:nvGrpSpPr>
                <p:cNvPr id="18" name="Group 56"/>
                <p:cNvGrpSpPr>
                  <a:grpSpLocks/>
                </p:cNvGrpSpPr>
                <p:nvPr/>
              </p:nvGrpSpPr>
              <p:grpSpPr bwMode="auto">
                <a:xfrm>
                  <a:off x="2528" y="1060"/>
                  <a:ext cx="742" cy="186"/>
                  <a:chOff x="1565" y="2568"/>
                  <a:chExt cx="1118" cy="279"/>
                </a:xfrm>
              </p:grpSpPr>
              <p:sp>
                <p:nvSpPr>
                  <p:cNvPr id="90" name="AutoShape 5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1" name="AutoShape 5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2" name="AutoShape 5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3" name="AutoShape 6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9" name="Group 61"/>
                <p:cNvGrpSpPr>
                  <a:grpSpLocks/>
                </p:cNvGrpSpPr>
                <p:nvPr/>
              </p:nvGrpSpPr>
              <p:grpSpPr bwMode="auto">
                <a:xfrm rot="1353540">
                  <a:off x="2680" y="1110"/>
                  <a:ext cx="742" cy="186"/>
                  <a:chOff x="1565" y="2568"/>
                  <a:chExt cx="1118" cy="279"/>
                </a:xfrm>
              </p:grpSpPr>
              <p:sp>
                <p:nvSpPr>
                  <p:cNvPr id="86" name="AutoShape 6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6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8" name="AutoShape 6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9" name="AutoShape 6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sp>
          <p:nvSpPr>
            <p:cNvPr id="79" name="Rectangle 68"/>
            <p:cNvSpPr>
              <a:spLocks noChangeArrowheads="1"/>
            </p:cNvSpPr>
            <p:nvPr/>
          </p:nvSpPr>
          <p:spPr bwMode="auto">
            <a:xfrm>
              <a:off x="4130" y="2618"/>
              <a:ext cx="861" cy="446"/>
            </a:xfrm>
            <a:prstGeom prst="rect">
              <a:avLst/>
            </a:prstGeom>
            <a:noFill/>
            <a:ln w="9525">
              <a:noFill/>
              <a:miter lim="800000"/>
              <a:headEnd/>
              <a:tailEnd/>
            </a:ln>
            <a:effectLst/>
          </p:spPr>
          <p:txBody>
            <a:bodyPr>
              <a:spAutoFit/>
            </a:bodyPr>
            <a:lstStyle/>
            <a:p>
              <a:pPr algn="ctr"/>
              <a:r>
                <a:rPr lang="zh-CN" altLang="en-US" sz="2000" b="1" dirty="0" smtClean="0">
                  <a:solidFill>
                    <a:schemeClr val="bg2"/>
                  </a:solidFill>
                  <a:cs typeface="Arial" charset="0"/>
                </a:rPr>
                <a:t>网络市场动态指标</a:t>
              </a:r>
              <a:endParaRPr lang="en-US" altLang="zh-CN" sz="2000" b="1" dirty="0">
                <a:solidFill>
                  <a:schemeClr val="bg2"/>
                </a:solidFill>
                <a:latin typeface="Arial" charset="0"/>
                <a:ea typeface="宋体" charset="-122"/>
                <a:cs typeface="Arial" charset="0"/>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4"/>
          <p:cNvSpPr>
            <a:spLocks noChangeArrowheads="1" noChangeShapeType="1" noTextEdit="1"/>
          </p:cNvSpPr>
          <p:nvPr/>
        </p:nvSpPr>
        <p:spPr bwMode="auto">
          <a:xfrm>
            <a:off x="5857875" y="2714625"/>
            <a:ext cx="2714625" cy="712788"/>
          </a:xfrm>
          <a:prstGeom prst="rect">
            <a:avLst/>
          </a:prstGeom>
        </p:spPr>
        <p:txBody>
          <a:bodyPr wrap="none" fromWordArt="1">
            <a:prstTxWarp prst="textPlain">
              <a:avLst>
                <a:gd name="adj" fmla="val 50000"/>
              </a:avLst>
            </a:prstTxWarp>
          </a:bodyPr>
          <a:lstStyle/>
          <a:p>
            <a:pPr algn="ctr"/>
            <a:r>
              <a:rPr lang="zh-CN" altLang="en-US" sz="3600" b="1" kern="10" spc="720">
                <a:ln w="9525">
                  <a:noFill/>
                  <a:round/>
                  <a:headEnd/>
                  <a:tailEnd/>
                </a:ln>
                <a:solidFill>
                  <a:schemeClr val="bg1"/>
                </a:solidFill>
                <a:effectLst>
                  <a:outerShdw dist="45791" dir="3378596" algn="ctr" rotWithShape="0">
                    <a:srgbClr val="4D4D4D">
                      <a:alpha val="79999"/>
                    </a:srgbClr>
                  </a:outerShdw>
                </a:effectLst>
                <a:latin typeface="黑体"/>
                <a:ea typeface="黑体"/>
              </a:rPr>
              <a:t>谢谢！</a:t>
            </a:r>
          </a:p>
        </p:txBody>
      </p:sp>
      <p:sp>
        <p:nvSpPr>
          <p:cNvPr id="3" name="TextBox 2"/>
          <p:cNvSpPr txBox="1"/>
          <p:nvPr/>
        </p:nvSpPr>
        <p:spPr>
          <a:xfrm>
            <a:off x="-12700" y="4648875"/>
            <a:ext cx="5371008" cy="2031325"/>
          </a:xfrm>
          <a:prstGeom prst="rect">
            <a:avLst/>
          </a:prstGeom>
          <a:noFill/>
        </p:spPr>
        <p:txBody>
          <a:bodyPr wrap="square" rtlCol="0">
            <a:spAutoFit/>
          </a:bodyPr>
          <a:lstStyle/>
          <a:p>
            <a:r>
              <a:rPr lang="zh-CN" altLang="en-US" dirty="0" smtClean="0">
                <a:solidFill>
                  <a:schemeClr val="accent3"/>
                </a:solidFill>
              </a:rPr>
              <a:t>智能终端沙龙发起单位：</a:t>
            </a:r>
            <a:endParaRPr lang="en-US" altLang="zh-CN" dirty="0" smtClean="0">
              <a:solidFill>
                <a:schemeClr val="accent3"/>
              </a:solidFill>
            </a:endParaRPr>
          </a:p>
          <a:p>
            <a:endParaRPr lang="en-US" altLang="zh-CN" dirty="0" smtClean="0">
              <a:solidFill>
                <a:schemeClr val="accent3"/>
              </a:solidFill>
            </a:endParaRPr>
          </a:p>
          <a:p>
            <a:r>
              <a:rPr lang="zh-CN" altLang="en-US" dirty="0" smtClean="0">
                <a:solidFill>
                  <a:schemeClr val="accent3"/>
                </a:solidFill>
              </a:rPr>
              <a:t>水清木华研究中心 </a:t>
            </a:r>
            <a:r>
              <a:rPr lang="zh-CN" altLang="en-US" dirty="0" smtClean="0">
                <a:solidFill>
                  <a:schemeClr val="accent3"/>
                </a:solidFill>
              </a:rPr>
              <a:t>：</a:t>
            </a:r>
            <a:r>
              <a:rPr lang="en-US" altLang="zh-CN" dirty="0" smtClean="0">
                <a:solidFill>
                  <a:schemeClr val="accent3"/>
                </a:solidFill>
              </a:rPr>
              <a:t>www.pday.com.cn </a:t>
            </a:r>
            <a:endParaRPr lang="en-US" altLang="zh-CN" dirty="0" smtClean="0">
              <a:solidFill>
                <a:schemeClr val="accent3"/>
              </a:solidFill>
            </a:endParaRPr>
          </a:p>
          <a:p>
            <a:r>
              <a:rPr lang="zh-CN" altLang="en-US" dirty="0" smtClean="0">
                <a:solidFill>
                  <a:schemeClr val="accent3"/>
                </a:solidFill>
              </a:rPr>
              <a:t>移动互联网信息产业</a:t>
            </a:r>
            <a:r>
              <a:rPr lang="zh-CN" altLang="en-US" dirty="0" smtClean="0">
                <a:solidFill>
                  <a:schemeClr val="accent3"/>
                </a:solidFill>
              </a:rPr>
              <a:t>联盟： </a:t>
            </a:r>
            <a:r>
              <a:rPr lang="en-US" altLang="zh-CN" dirty="0" smtClean="0">
                <a:solidFill>
                  <a:schemeClr val="accent3"/>
                </a:solidFill>
              </a:rPr>
              <a:t>www.discloser.net </a:t>
            </a:r>
          </a:p>
          <a:p>
            <a:r>
              <a:rPr lang="zh-CN" altLang="en-US" dirty="0" smtClean="0">
                <a:solidFill>
                  <a:schemeClr val="accent3"/>
                </a:solidFill>
              </a:rPr>
              <a:t>佐思信息</a:t>
            </a:r>
            <a:r>
              <a:rPr lang="zh-CN" altLang="en-US" dirty="0" smtClean="0">
                <a:solidFill>
                  <a:schemeClr val="accent3"/>
                </a:solidFill>
              </a:rPr>
              <a:t>咨询： </a:t>
            </a:r>
            <a:r>
              <a:rPr lang="en-US" altLang="zh-CN" dirty="0" smtClean="0">
                <a:solidFill>
                  <a:schemeClr val="accent3"/>
                </a:solidFill>
              </a:rPr>
              <a:t>www.okokok.com.cn </a:t>
            </a:r>
            <a:endParaRPr lang="en-US" altLang="zh-CN" dirty="0" smtClean="0">
              <a:solidFill>
                <a:schemeClr val="accent3"/>
              </a:solidFill>
            </a:endParaRPr>
          </a:p>
          <a:p>
            <a:r>
              <a:rPr lang="zh-CN" altLang="en-US" dirty="0" smtClean="0">
                <a:solidFill>
                  <a:schemeClr val="accent3"/>
                </a:solidFill>
              </a:rPr>
              <a:t>摩博</a:t>
            </a:r>
            <a:r>
              <a:rPr lang="zh-CN" altLang="en-US" dirty="0" smtClean="0">
                <a:solidFill>
                  <a:schemeClr val="accent3"/>
                </a:solidFill>
              </a:rPr>
              <a:t>科技： </a:t>
            </a:r>
            <a:r>
              <a:rPr lang="en-US" altLang="zh-CN" dirty="0" smtClean="0">
                <a:solidFill>
                  <a:schemeClr val="accent3"/>
                </a:solidFill>
              </a:rPr>
              <a:t>www.chinamobo.com </a:t>
            </a:r>
          </a:p>
          <a:p>
            <a:r>
              <a:rPr lang="zh-CN" altLang="en-US" dirty="0" smtClean="0">
                <a:solidFill>
                  <a:schemeClr val="accent3"/>
                </a:solidFill>
              </a:rPr>
              <a:t>好投</a:t>
            </a:r>
            <a:r>
              <a:rPr lang="zh-CN" altLang="en-US" dirty="0" smtClean="0">
                <a:solidFill>
                  <a:schemeClr val="accent3"/>
                </a:solidFill>
              </a:rPr>
              <a:t>网： </a:t>
            </a:r>
            <a:r>
              <a:rPr lang="en-US" altLang="zh-CN" dirty="0" smtClean="0">
                <a:solidFill>
                  <a:schemeClr val="accent3"/>
                </a:solidFill>
              </a:rPr>
              <a:t>www.howvc.com </a:t>
            </a:r>
            <a:endParaRPr lang="en-US" altLang="zh-CN" dirty="0" smtClean="0">
              <a:solidFill>
                <a:schemeClr val="accent3"/>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116632"/>
            <a:ext cx="7056784" cy="954107"/>
          </a:xfrm>
          <a:prstGeom prst="rect">
            <a:avLst/>
          </a:prstGeom>
          <a:noFill/>
        </p:spPr>
        <p:txBody>
          <a:bodyPr wrap="square" rtlCol="0">
            <a:spAutoFit/>
          </a:bodyPr>
          <a:lstStyle/>
          <a:p>
            <a:r>
              <a:rPr lang="en-US" altLang="zh-CN" sz="2800" dirty="0" smtClean="0">
                <a:latin typeface="+mn-ea"/>
                <a:ea typeface="+mn-ea"/>
              </a:rPr>
              <a:t>2010</a:t>
            </a:r>
            <a:r>
              <a:rPr lang="zh-CN" altLang="en-US" sz="2800" dirty="0" smtClean="0">
                <a:latin typeface="+mn-ea"/>
                <a:ea typeface="+mn-ea"/>
              </a:rPr>
              <a:t>年三季度智能手机出货量增长</a:t>
            </a:r>
            <a:r>
              <a:rPr lang="en-US" altLang="zh-CN" sz="2800" dirty="0" smtClean="0">
                <a:latin typeface="+mn-ea"/>
                <a:ea typeface="+mn-ea"/>
              </a:rPr>
              <a:t>89.5% </a:t>
            </a:r>
          </a:p>
          <a:p>
            <a:r>
              <a:rPr lang="zh-CN" altLang="en-US" sz="2800" dirty="0" smtClean="0">
                <a:latin typeface="+mn-ea"/>
                <a:ea typeface="+mn-ea"/>
              </a:rPr>
              <a:t>新品发布量增长</a:t>
            </a:r>
            <a:r>
              <a:rPr lang="en-US" altLang="zh-CN" sz="2800" dirty="0" smtClean="0">
                <a:latin typeface="+mn-ea"/>
                <a:ea typeface="+mn-ea"/>
              </a:rPr>
              <a:t>231.1%</a:t>
            </a:r>
            <a:endParaRPr lang="zh-CN" altLang="en-US" sz="2800" dirty="0">
              <a:latin typeface="+mn-ea"/>
              <a:ea typeface="+mn-ea"/>
            </a:endParaRPr>
          </a:p>
        </p:txBody>
      </p:sp>
      <p:pic>
        <p:nvPicPr>
          <p:cNvPr id="5125" name="Picture 5"/>
          <p:cNvPicPr>
            <a:picLocks noChangeAspect="1" noChangeArrowheads="1"/>
          </p:cNvPicPr>
          <p:nvPr/>
        </p:nvPicPr>
        <p:blipFill>
          <a:blip r:embed="rId2" cstate="print"/>
          <a:srcRect/>
          <a:stretch>
            <a:fillRect/>
          </a:stretch>
        </p:blipFill>
        <p:spPr bwMode="auto">
          <a:xfrm>
            <a:off x="111820" y="1556792"/>
            <a:ext cx="3524076" cy="2042275"/>
          </a:xfrm>
          <a:prstGeom prst="rect">
            <a:avLst/>
          </a:prstGeom>
          <a:ln>
            <a:noFill/>
          </a:ln>
          <a:effectLst>
            <a:outerShdw blurRad="292100" dist="139700" dir="2700000" algn="tl" rotWithShape="0">
              <a:srgbClr val="333333">
                <a:alpha val="65000"/>
              </a:srgbClr>
            </a:outerShdw>
          </a:effectLst>
        </p:spPr>
      </p:pic>
      <p:pic>
        <p:nvPicPr>
          <p:cNvPr id="5127" name="Picture 7"/>
          <p:cNvPicPr>
            <a:picLocks noChangeAspect="1" noChangeArrowheads="1"/>
          </p:cNvPicPr>
          <p:nvPr/>
        </p:nvPicPr>
        <p:blipFill>
          <a:blip r:embed="rId3" cstate="print"/>
          <a:srcRect/>
          <a:stretch>
            <a:fillRect/>
          </a:stretch>
        </p:blipFill>
        <p:spPr bwMode="auto">
          <a:xfrm>
            <a:off x="128712" y="4060056"/>
            <a:ext cx="3507184" cy="1826818"/>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179512" y="1332260"/>
            <a:ext cx="3456384" cy="276999"/>
          </a:xfrm>
          <a:prstGeom prst="rect">
            <a:avLst/>
          </a:prstGeom>
          <a:noFill/>
        </p:spPr>
        <p:txBody>
          <a:bodyPr wrap="square" rtlCol="0">
            <a:spAutoFit/>
          </a:bodyPr>
          <a:lstStyle/>
          <a:p>
            <a:r>
              <a:rPr lang="en-US" altLang="zh-CN" sz="1200" dirty="0" smtClean="0"/>
              <a:t>2009-2010</a:t>
            </a:r>
            <a:r>
              <a:rPr lang="zh-CN" altLang="en-US" sz="1200" dirty="0" smtClean="0"/>
              <a:t>全球智能手机出货量统计</a:t>
            </a:r>
            <a:endParaRPr lang="zh-CN" altLang="en-US" sz="1200" dirty="0"/>
          </a:p>
        </p:txBody>
      </p:sp>
      <p:sp>
        <p:nvSpPr>
          <p:cNvPr id="20" name="TextBox 19"/>
          <p:cNvSpPr txBox="1"/>
          <p:nvPr/>
        </p:nvSpPr>
        <p:spPr>
          <a:xfrm>
            <a:off x="179512" y="3882132"/>
            <a:ext cx="3456384" cy="276999"/>
          </a:xfrm>
          <a:prstGeom prst="rect">
            <a:avLst/>
          </a:prstGeom>
          <a:noFill/>
        </p:spPr>
        <p:txBody>
          <a:bodyPr wrap="square" rtlCol="0">
            <a:spAutoFit/>
          </a:bodyPr>
          <a:lstStyle/>
          <a:p>
            <a:r>
              <a:rPr lang="en-US" altLang="zh-CN" sz="1200" dirty="0" smtClean="0"/>
              <a:t>2009-2010</a:t>
            </a:r>
            <a:r>
              <a:rPr lang="zh-CN" altLang="en-US" sz="1200" dirty="0" smtClean="0"/>
              <a:t>中国智能手机新品数量统计</a:t>
            </a:r>
            <a:endParaRPr lang="zh-CN" altLang="en-US" sz="1200" dirty="0"/>
          </a:p>
        </p:txBody>
      </p:sp>
      <p:cxnSp>
        <p:nvCxnSpPr>
          <p:cNvPr id="22" name="直接连接符 21"/>
          <p:cNvCxnSpPr/>
          <p:nvPr/>
        </p:nvCxnSpPr>
        <p:spPr>
          <a:xfrm>
            <a:off x="4139952" y="3861048"/>
            <a:ext cx="4752528"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flipH="1" flipV="1">
            <a:off x="1907704" y="3789040"/>
            <a:ext cx="4464496"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pic>
        <p:nvPicPr>
          <p:cNvPr id="5129" name="Picture 9" descr="D:\Program Files\Microsoft Office\MEDIA\OFFICE12\Bullets\BD21375_.gif"/>
          <p:cNvPicPr>
            <a:picLocks noChangeAspect="1" noChangeArrowheads="1"/>
          </p:cNvPicPr>
          <p:nvPr/>
        </p:nvPicPr>
        <p:blipFill>
          <a:blip r:embed="rId4" cstate="print"/>
          <a:srcRect/>
          <a:stretch>
            <a:fillRect/>
          </a:stretch>
        </p:blipFill>
        <p:spPr bwMode="auto">
          <a:xfrm>
            <a:off x="4029844" y="3750940"/>
            <a:ext cx="216024" cy="216024"/>
          </a:xfrm>
          <a:prstGeom prst="rect">
            <a:avLst/>
          </a:prstGeom>
          <a:noFill/>
        </p:spPr>
      </p:pic>
      <p:sp>
        <p:nvSpPr>
          <p:cNvPr id="39" name="TextBox 38"/>
          <p:cNvSpPr txBox="1"/>
          <p:nvPr/>
        </p:nvSpPr>
        <p:spPr>
          <a:xfrm>
            <a:off x="4499992" y="1988840"/>
            <a:ext cx="4392488" cy="1077218"/>
          </a:xfrm>
          <a:prstGeom prst="rect">
            <a:avLst/>
          </a:prstGeom>
          <a:noFill/>
        </p:spPr>
        <p:txBody>
          <a:bodyPr wrap="square" rtlCol="0">
            <a:spAutoFit/>
          </a:bodyPr>
          <a:lstStyle/>
          <a:p>
            <a:r>
              <a:rPr lang="zh-CN" altLang="en-US" sz="1600" b="1" dirty="0" smtClean="0"/>
              <a:t>智能手机出货量发展迅猛</a:t>
            </a:r>
            <a:r>
              <a:rPr lang="zh-CN" altLang="en-US" sz="1600" dirty="0" smtClean="0"/>
              <a:t>。根据</a:t>
            </a:r>
            <a:r>
              <a:rPr lang="en-US" altLang="zh-CN" sz="1600" dirty="0" smtClean="0"/>
              <a:t>IDC</a:t>
            </a:r>
            <a:r>
              <a:rPr lang="zh-CN" altLang="en-US" sz="1600" dirty="0" smtClean="0"/>
              <a:t>统计数据，</a:t>
            </a:r>
            <a:r>
              <a:rPr lang="en-US" altLang="zh-CN" sz="1600" dirty="0" smtClean="0"/>
              <a:t>2009</a:t>
            </a:r>
            <a:r>
              <a:rPr lang="zh-CN" altLang="en-US" sz="1600" dirty="0" smtClean="0"/>
              <a:t>年</a:t>
            </a:r>
            <a:r>
              <a:rPr lang="en-US" altLang="zh-CN" sz="1600" dirty="0" smtClean="0"/>
              <a:t>Q4</a:t>
            </a:r>
            <a:r>
              <a:rPr lang="zh-CN" altLang="en-US" sz="1600" dirty="0" smtClean="0"/>
              <a:t>全球智能手机出货量迅速攀升，至</a:t>
            </a:r>
            <a:r>
              <a:rPr lang="en-US" altLang="zh-CN" sz="1600" dirty="0" smtClean="0"/>
              <a:t>2010</a:t>
            </a:r>
            <a:r>
              <a:rPr lang="zh-CN" altLang="en-US" sz="1600" dirty="0" smtClean="0"/>
              <a:t>年</a:t>
            </a:r>
            <a:r>
              <a:rPr lang="en-US" altLang="zh-CN" sz="1600" dirty="0" smtClean="0"/>
              <a:t>Q3</a:t>
            </a:r>
            <a:r>
              <a:rPr lang="zh-CN" altLang="en-US" sz="1600" dirty="0" smtClean="0"/>
              <a:t>全球智能手机出货量达</a:t>
            </a:r>
            <a:r>
              <a:rPr lang="en-US" altLang="zh-CN" sz="1600" dirty="0" smtClean="0"/>
              <a:t>8000</a:t>
            </a:r>
            <a:r>
              <a:rPr lang="zh-CN" altLang="en-US" sz="1600" dirty="0" smtClean="0"/>
              <a:t>余万部，同比增长达</a:t>
            </a:r>
            <a:r>
              <a:rPr lang="en-US" altLang="zh-CN" sz="1600" dirty="0" smtClean="0"/>
              <a:t>89.5%</a:t>
            </a:r>
            <a:r>
              <a:rPr lang="zh-CN" altLang="en-US" sz="1600" dirty="0" smtClean="0"/>
              <a:t>。</a:t>
            </a:r>
            <a:endParaRPr lang="zh-CN" altLang="en-US" sz="1600" dirty="0"/>
          </a:p>
        </p:txBody>
      </p:sp>
      <p:sp>
        <p:nvSpPr>
          <p:cNvPr id="40" name="TextBox 39"/>
          <p:cNvSpPr txBox="1"/>
          <p:nvPr/>
        </p:nvSpPr>
        <p:spPr>
          <a:xfrm>
            <a:off x="4572000" y="4424412"/>
            <a:ext cx="4320480" cy="830997"/>
          </a:xfrm>
          <a:prstGeom prst="rect">
            <a:avLst/>
          </a:prstGeom>
          <a:noFill/>
        </p:spPr>
        <p:txBody>
          <a:bodyPr wrap="square" rtlCol="0">
            <a:spAutoFit/>
          </a:bodyPr>
          <a:lstStyle/>
          <a:p>
            <a:r>
              <a:rPr lang="zh-CN" altLang="en-US" sz="1600" b="1" dirty="0" smtClean="0"/>
              <a:t>智能手机新品发布量增长较快。</a:t>
            </a:r>
            <a:r>
              <a:rPr lang="zh-CN" altLang="en-US" sz="1600" dirty="0" smtClean="0"/>
              <a:t>根据水清木华智能终端数据库统计，</a:t>
            </a:r>
            <a:r>
              <a:rPr lang="en-US" altLang="zh-CN" sz="1600" dirty="0" smtClean="0"/>
              <a:t>2010</a:t>
            </a:r>
            <a:r>
              <a:rPr lang="zh-CN" altLang="en-US" sz="1600" dirty="0" smtClean="0"/>
              <a:t>年前三季度中国智能手机新品上市达</a:t>
            </a:r>
            <a:r>
              <a:rPr lang="en-US" altLang="zh-CN" sz="1600" dirty="0" smtClean="0"/>
              <a:t>341</a:t>
            </a:r>
            <a:r>
              <a:rPr lang="zh-CN" altLang="en-US" sz="1600" dirty="0" smtClean="0"/>
              <a:t>款，同比增长</a:t>
            </a:r>
            <a:r>
              <a:rPr lang="en-US" altLang="zh-CN" sz="1600" dirty="0" smtClean="0"/>
              <a:t>231.1%</a:t>
            </a:r>
            <a:r>
              <a:rPr lang="zh-CN" altLang="en-US" sz="1600" dirty="0" smtClean="0"/>
              <a:t>。</a:t>
            </a:r>
            <a:endParaRPr lang="zh-CN" altLang="en-US" sz="1600" dirty="0"/>
          </a:p>
        </p:txBody>
      </p:sp>
      <p:sp>
        <p:nvSpPr>
          <p:cNvPr id="46" name="Oval 21"/>
          <p:cNvSpPr>
            <a:spLocks noChangeArrowheads="1"/>
          </p:cNvSpPr>
          <p:nvPr/>
        </p:nvSpPr>
        <p:spPr bwMode="gray">
          <a:xfrm>
            <a:off x="4025528" y="154409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48" name="Oval 21"/>
          <p:cNvSpPr>
            <a:spLocks noChangeArrowheads="1"/>
          </p:cNvSpPr>
          <p:nvPr/>
        </p:nvSpPr>
        <p:spPr bwMode="gray">
          <a:xfrm>
            <a:off x="4038800" y="587727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277778"/>
            <a:ext cx="7632848" cy="523220"/>
          </a:xfrm>
          <a:prstGeom prst="rect">
            <a:avLst/>
          </a:prstGeom>
          <a:noFill/>
        </p:spPr>
        <p:txBody>
          <a:bodyPr wrap="square" rtlCol="0">
            <a:spAutoFit/>
          </a:bodyPr>
          <a:lstStyle/>
          <a:p>
            <a:r>
              <a:rPr lang="zh-CN" altLang="en-US" sz="2800" dirty="0" smtClean="0">
                <a:latin typeface="+mn-ea"/>
                <a:ea typeface="+mn-ea"/>
              </a:rPr>
              <a:t>智能手机快速发展的原动力</a:t>
            </a:r>
            <a:endParaRPr lang="zh-CN" altLang="en-US" sz="2800" dirty="0">
              <a:latin typeface="+mn-ea"/>
              <a:ea typeface="+mn-ea"/>
            </a:endParaRPr>
          </a:p>
        </p:txBody>
      </p:sp>
      <p:sp>
        <p:nvSpPr>
          <p:cNvPr id="15" name="Oval 3"/>
          <p:cNvSpPr>
            <a:spLocks noChangeArrowheads="1"/>
          </p:cNvSpPr>
          <p:nvPr/>
        </p:nvSpPr>
        <p:spPr bwMode="gray">
          <a:xfrm>
            <a:off x="5310188" y="1945729"/>
            <a:ext cx="2971800" cy="2971800"/>
          </a:xfrm>
          <a:prstGeom prst="ellipse">
            <a:avLst/>
          </a:prstGeom>
          <a:noFill/>
          <a:ln w="38100">
            <a:solidFill>
              <a:schemeClr val="folHlink"/>
            </a:solid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16" name="Oval 4"/>
          <p:cNvSpPr>
            <a:spLocks noChangeArrowheads="1"/>
          </p:cNvSpPr>
          <p:nvPr/>
        </p:nvSpPr>
        <p:spPr bwMode="gray">
          <a:xfrm>
            <a:off x="949325" y="1945729"/>
            <a:ext cx="2971800" cy="2971800"/>
          </a:xfrm>
          <a:prstGeom prst="ellipse">
            <a:avLst/>
          </a:prstGeom>
          <a:noFill/>
          <a:ln w="38100" algn="ctr">
            <a:solidFill>
              <a:schemeClr val="accent2"/>
            </a:solid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17" name="Text Box 9"/>
          <p:cNvSpPr txBox="1">
            <a:spLocks noChangeArrowheads="1"/>
          </p:cNvSpPr>
          <p:nvPr/>
        </p:nvSpPr>
        <p:spPr bwMode="auto">
          <a:xfrm>
            <a:off x="1403648" y="3140968"/>
            <a:ext cx="1646238" cy="523220"/>
          </a:xfrm>
          <a:prstGeom prst="rect">
            <a:avLst/>
          </a:prstGeom>
          <a:noFill/>
          <a:ln w="9525" algn="ctr">
            <a:noFill/>
            <a:miter lim="800000"/>
            <a:headEnd/>
            <a:tailEnd/>
          </a:ln>
        </p:spPr>
        <p:txBody>
          <a:bodyPr>
            <a:spAutoFit/>
          </a:bodyPr>
          <a:lstStyle/>
          <a:p>
            <a:pPr algn="ctr">
              <a:spcBef>
                <a:spcPct val="50000"/>
              </a:spcBef>
            </a:pPr>
            <a:r>
              <a:rPr lang="zh-CN" altLang="en-US" sz="1400" b="1" dirty="0" smtClean="0"/>
              <a:t>外部环境为智能手机发展的前提条件</a:t>
            </a:r>
            <a:endParaRPr lang="en-US" altLang="zh-CN" sz="1400" b="1" dirty="0">
              <a:ea typeface="宋体" charset="-122"/>
            </a:endParaRPr>
          </a:p>
        </p:txBody>
      </p:sp>
      <p:grpSp>
        <p:nvGrpSpPr>
          <p:cNvPr id="18" name="Group 15"/>
          <p:cNvGrpSpPr>
            <a:grpSpLocks/>
          </p:cNvGrpSpPr>
          <p:nvPr/>
        </p:nvGrpSpPr>
        <p:grpSpPr bwMode="auto">
          <a:xfrm>
            <a:off x="1374775" y="1556792"/>
            <a:ext cx="1000125" cy="977900"/>
            <a:chOff x="480" y="1200"/>
            <a:chExt cx="1042" cy="1019"/>
          </a:xfrm>
        </p:grpSpPr>
        <p:grpSp>
          <p:nvGrpSpPr>
            <p:cNvPr id="21" name="Group 16"/>
            <p:cNvGrpSpPr>
              <a:grpSpLocks/>
            </p:cNvGrpSpPr>
            <p:nvPr/>
          </p:nvGrpSpPr>
          <p:grpSpPr bwMode="auto">
            <a:xfrm>
              <a:off x="480" y="1200"/>
              <a:ext cx="1042" cy="1019"/>
              <a:chOff x="480" y="1200"/>
              <a:chExt cx="1042" cy="1019"/>
            </a:xfrm>
          </p:grpSpPr>
          <p:pic>
            <p:nvPicPr>
              <p:cNvPr id="24" name="Picture 1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26" name="Oval 18"/>
              <p:cNvSpPr>
                <a:spLocks noChangeArrowheads="1"/>
              </p:cNvSpPr>
              <p:nvPr/>
            </p:nvSpPr>
            <p:spPr bwMode="gray">
              <a:xfrm>
                <a:off x="480" y="1200"/>
                <a:ext cx="1035" cy="1019"/>
              </a:xfrm>
              <a:prstGeom prst="ellipse">
                <a:avLst/>
              </a:prstGeom>
              <a:gradFill rotWithShape="1">
                <a:gsLst>
                  <a:gs pos="0">
                    <a:schemeClr val="accent2"/>
                  </a:gs>
                  <a:gs pos="50000">
                    <a:schemeClr val="accent2">
                      <a:gamma/>
                      <a:shade val="46275"/>
                      <a:invGamma/>
                    </a:schemeClr>
                  </a:gs>
                  <a:gs pos="100000">
                    <a:schemeClr val="accent2"/>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23" name="Picture 1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sp>
        <p:nvSpPr>
          <p:cNvPr id="27" name="Text Box 30"/>
          <p:cNvSpPr txBox="1">
            <a:spLocks noChangeArrowheads="1"/>
          </p:cNvSpPr>
          <p:nvPr/>
        </p:nvSpPr>
        <p:spPr bwMode="white">
          <a:xfrm>
            <a:off x="1403648" y="1840632"/>
            <a:ext cx="936625"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rPr>
              <a:t>通信网络发展</a:t>
            </a:r>
            <a:endParaRPr lang="en-US" altLang="zh-CN" sz="1200" b="1" dirty="0">
              <a:solidFill>
                <a:srgbClr val="F8F8F8"/>
              </a:solidFill>
              <a:ea typeface="宋体" charset="-122"/>
            </a:endParaRPr>
          </a:p>
        </p:txBody>
      </p:sp>
      <p:sp>
        <p:nvSpPr>
          <p:cNvPr id="28" name="Text Box 9"/>
          <p:cNvSpPr txBox="1">
            <a:spLocks noChangeArrowheads="1"/>
          </p:cNvSpPr>
          <p:nvPr/>
        </p:nvSpPr>
        <p:spPr bwMode="auto">
          <a:xfrm>
            <a:off x="6206976" y="3140968"/>
            <a:ext cx="1646237" cy="523220"/>
          </a:xfrm>
          <a:prstGeom prst="rect">
            <a:avLst/>
          </a:prstGeom>
          <a:noFill/>
          <a:ln w="9525" algn="ctr">
            <a:noFill/>
            <a:miter lim="800000"/>
            <a:headEnd/>
            <a:tailEnd/>
          </a:ln>
        </p:spPr>
        <p:txBody>
          <a:bodyPr>
            <a:spAutoFit/>
          </a:bodyPr>
          <a:lstStyle/>
          <a:p>
            <a:pPr algn="ctr">
              <a:spcBef>
                <a:spcPct val="50000"/>
              </a:spcBef>
            </a:pPr>
            <a:r>
              <a:rPr lang="zh-CN" altLang="en-US" sz="1400" b="1" dirty="0" smtClean="0">
                <a:ea typeface="宋体" charset="-122"/>
              </a:rPr>
              <a:t>内部环境是智能手机发展的基础</a:t>
            </a:r>
            <a:endParaRPr lang="en-US" altLang="zh-CN" sz="1400" b="1" dirty="0">
              <a:ea typeface="宋体" charset="-122"/>
            </a:endParaRPr>
          </a:p>
        </p:txBody>
      </p:sp>
      <p:grpSp>
        <p:nvGrpSpPr>
          <p:cNvPr id="29" name="Group 45"/>
          <p:cNvGrpSpPr>
            <a:grpSpLocks/>
          </p:cNvGrpSpPr>
          <p:nvPr/>
        </p:nvGrpSpPr>
        <p:grpSpPr bwMode="auto">
          <a:xfrm>
            <a:off x="6888163" y="1586954"/>
            <a:ext cx="1000125" cy="977900"/>
            <a:chOff x="480" y="1200"/>
            <a:chExt cx="1042" cy="1019"/>
          </a:xfrm>
        </p:grpSpPr>
        <p:grpSp>
          <p:nvGrpSpPr>
            <p:cNvPr id="30" name="Group 46"/>
            <p:cNvGrpSpPr>
              <a:grpSpLocks/>
            </p:cNvGrpSpPr>
            <p:nvPr/>
          </p:nvGrpSpPr>
          <p:grpSpPr bwMode="auto">
            <a:xfrm>
              <a:off x="480" y="1200"/>
              <a:ext cx="1042" cy="1019"/>
              <a:chOff x="480" y="1200"/>
              <a:chExt cx="1042" cy="1019"/>
            </a:xfrm>
          </p:grpSpPr>
          <p:pic>
            <p:nvPicPr>
              <p:cNvPr id="32" name="Picture 4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33"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31" name="Picture 4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sp>
        <p:nvSpPr>
          <p:cNvPr id="34" name="Text Box 50"/>
          <p:cNvSpPr txBox="1">
            <a:spLocks noChangeArrowheads="1"/>
          </p:cNvSpPr>
          <p:nvPr/>
        </p:nvSpPr>
        <p:spPr bwMode="white">
          <a:xfrm>
            <a:off x="6867525" y="1860004"/>
            <a:ext cx="1060450"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ea typeface="宋体" charset="-122"/>
              </a:rPr>
              <a:t>硬件技术日趋成熟</a:t>
            </a:r>
            <a:endParaRPr lang="en-US" altLang="zh-CN" sz="1200" b="1" dirty="0">
              <a:solidFill>
                <a:srgbClr val="F8F8F8"/>
              </a:solidFill>
              <a:ea typeface="宋体" charset="-122"/>
            </a:endParaRPr>
          </a:p>
        </p:txBody>
      </p:sp>
      <p:sp>
        <p:nvSpPr>
          <p:cNvPr id="35" name="Text Box 4"/>
          <p:cNvSpPr txBox="1">
            <a:spLocks noChangeArrowheads="1"/>
          </p:cNvSpPr>
          <p:nvPr/>
        </p:nvSpPr>
        <p:spPr bwMode="black">
          <a:xfrm>
            <a:off x="1476374" y="5607050"/>
            <a:ext cx="6912050" cy="369332"/>
          </a:xfrm>
          <a:prstGeom prst="rect">
            <a:avLst/>
          </a:prstGeom>
          <a:noFill/>
          <a:ln w="9525" algn="ctr">
            <a:noFill/>
            <a:miter lim="800000"/>
            <a:headEnd/>
            <a:tailEnd/>
          </a:ln>
        </p:spPr>
        <p:txBody>
          <a:bodyPr wrap="square">
            <a:spAutoFit/>
          </a:bodyPr>
          <a:lstStyle/>
          <a:p>
            <a:pPr algn="ctr" eaLnBrk="0" hangingPunct="0"/>
            <a:r>
              <a:rPr lang="zh-CN" altLang="en-US" b="1" dirty="0" smtClean="0"/>
              <a:t>外部与内部相互作用产生合力成为智能手机的市场引爆点。</a:t>
            </a:r>
            <a:endParaRPr lang="en-US" altLang="zh-CN" b="1" dirty="0">
              <a:ea typeface="宋体" charset="-122"/>
            </a:endParaRPr>
          </a:p>
        </p:txBody>
      </p:sp>
      <p:grpSp>
        <p:nvGrpSpPr>
          <p:cNvPr id="36" name="Group 15"/>
          <p:cNvGrpSpPr>
            <a:grpSpLocks/>
          </p:cNvGrpSpPr>
          <p:nvPr/>
        </p:nvGrpSpPr>
        <p:grpSpPr bwMode="auto">
          <a:xfrm>
            <a:off x="1374775" y="4309517"/>
            <a:ext cx="1000125" cy="977900"/>
            <a:chOff x="480" y="1200"/>
            <a:chExt cx="1042" cy="1019"/>
          </a:xfrm>
        </p:grpSpPr>
        <p:grpSp>
          <p:nvGrpSpPr>
            <p:cNvPr id="37" name="Group 16"/>
            <p:cNvGrpSpPr>
              <a:grpSpLocks/>
            </p:cNvGrpSpPr>
            <p:nvPr/>
          </p:nvGrpSpPr>
          <p:grpSpPr bwMode="auto">
            <a:xfrm>
              <a:off x="480" y="1200"/>
              <a:ext cx="1042" cy="1019"/>
              <a:chOff x="480" y="1200"/>
              <a:chExt cx="1042" cy="1019"/>
            </a:xfrm>
          </p:grpSpPr>
          <p:pic>
            <p:nvPicPr>
              <p:cNvPr id="41" name="Picture 1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42" name="Oval 18"/>
              <p:cNvSpPr>
                <a:spLocks noChangeArrowheads="1"/>
              </p:cNvSpPr>
              <p:nvPr/>
            </p:nvSpPr>
            <p:spPr bwMode="gray">
              <a:xfrm>
                <a:off x="480" y="1200"/>
                <a:ext cx="1035" cy="1019"/>
              </a:xfrm>
              <a:prstGeom prst="ellipse">
                <a:avLst/>
              </a:prstGeom>
              <a:gradFill rotWithShape="1">
                <a:gsLst>
                  <a:gs pos="0">
                    <a:schemeClr val="accent2"/>
                  </a:gs>
                  <a:gs pos="50000">
                    <a:schemeClr val="accent2">
                      <a:gamma/>
                      <a:shade val="56078"/>
                      <a:invGamma/>
                    </a:schemeClr>
                  </a:gs>
                  <a:gs pos="100000">
                    <a:schemeClr val="accent2"/>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38" name="Picture 1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grpSp>
        <p:nvGrpSpPr>
          <p:cNvPr id="44" name="Group 15"/>
          <p:cNvGrpSpPr>
            <a:grpSpLocks/>
          </p:cNvGrpSpPr>
          <p:nvPr/>
        </p:nvGrpSpPr>
        <p:grpSpPr bwMode="auto">
          <a:xfrm>
            <a:off x="467544" y="2996952"/>
            <a:ext cx="1000125" cy="977900"/>
            <a:chOff x="480" y="1200"/>
            <a:chExt cx="1042" cy="1019"/>
          </a:xfrm>
        </p:grpSpPr>
        <p:grpSp>
          <p:nvGrpSpPr>
            <p:cNvPr id="45" name="Group 16"/>
            <p:cNvGrpSpPr>
              <a:grpSpLocks/>
            </p:cNvGrpSpPr>
            <p:nvPr/>
          </p:nvGrpSpPr>
          <p:grpSpPr bwMode="auto">
            <a:xfrm>
              <a:off x="480" y="1200"/>
              <a:ext cx="1042" cy="1019"/>
              <a:chOff x="480" y="1200"/>
              <a:chExt cx="1042" cy="1019"/>
            </a:xfrm>
          </p:grpSpPr>
          <p:pic>
            <p:nvPicPr>
              <p:cNvPr id="49" name="Picture 1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50" name="Oval 18"/>
              <p:cNvSpPr>
                <a:spLocks noChangeArrowheads="1"/>
              </p:cNvSpPr>
              <p:nvPr/>
            </p:nvSpPr>
            <p:spPr bwMode="gray">
              <a:xfrm>
                <a:off x="480" y="1200"/>
                <a:ext cx="1035" cy="1019"/>
              </a:xfrm>
              <a:prstGeom prst="ellipse">
                <a:avLst/>
              </a:prstGeom>
              <a:gradFill rotWithShape="1">
                <a:gsLst>
                  <a:gs pos="0">
                    <a:schemeClr val="accent2"/>
                  </a:gs>
                  <a:gs pos="50000">
                    <a:schemeClr val="accent2">
                      <a:gamma/>
                      <a:shade val="56078"/>
                      <a:invGamma/>
                    </a:schemeClr>
                  </a:gs>
                  <a:gs pos="100000">
                    <a:schemeClr val="accent2"/>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47" name="Picture 1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sp>
        <p:nvSpPr>
          <p:cNvPr id="51" name="Text Box 30"/>
          <p:cNvSpPr txBox="1">
            <a:spLocks noChangeArrowheads="1"/>
          </p:cNvSpPr>
          <p:nvPr/>
        </p:nvSpPr>
        <p:spPr bwMode="white">
          <a:xfrm>
            <a:off x="498475" y="3223667"/>
            <a:ext cx="936625"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ea typeface="宋体" charset="-122"/>
              </a:rPr>
              <a:t>移动互联网兴起</a:t>
            </a:r>
            <a:endParaRPr lang="en-US" altLang="zh-CN" sz="1200" b="1" dirty="0">
              <a:solidFill>
                <a:srgbClr val="F8F8F8"/>
              </a:solidFill>
              <a:ea typeface="宋体" charset="-122"/>
            </a:endParaRPr>
          </a:p>
        </p:txBody>
      </p:sp>
      <p:grpSp>
        <p:nvGrpSpPr>
          <p:cNvPr id="52" name="Group 45"/>
          <p:cNvGrpSpPr>
            <a:grpSpLocks/>
          </p:cNvGrpSpPr>
          <p:nvPr/>
        </p:nvGrpSpPr>
        <p:grpSpPr bwMode="auto">
          <a:xfrm>
            <a:off x="6888163" y="4196804"/>
            <a:ext cx="1000125" cy="977900"/>
            <a:chOff x="480" y="1200"/>
            <a:chExt cx="1042" cy="1019"/>
          </a:xfrm>
        </p:grpSpPr>
        <p:grpSp>
          <p:nvGrpSpPr>
            <p:cNvPr id="53" name="Group 46"/>
            <p:cNvGrpSpPr>
              <a:grpSpLocks/>
            </p:cNvGrpSpPr>
            <p:nvPr/>
          </p:nvGrpSpPr>
          <p:grpSpPr bwMode="auto">
            <a:xfrm>
              <a:off x="480" y="1200"/>
              <a:ext cx="1042" cy="1019"/>
              <a:chOff x="480" y="1200"/>
              <a:chExt cx="1042" cy="1019"/>
            </a:xfrm>
          </p:grpSpPr>
          <p:pic>
            <p:nvPicPr>
              <p:cNvPr id="55" name="Picture 4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56"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54" name="Picture 4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sp>
        <p:nvSpPr>
          <p:cNvPr id="57" name="Text Box 50"/>
          <p:cNvSpPr txBox="1">
            <a:spLocks noChangeArrowheads="1"/>
          </p:cNvSpPr>
          <p:nvPr/>
        </p:nvSpPr>
        <p:spPr bwMode="white">
          <a:xfrm>
            <a:off x="6854825" y="4419054"/>
            <a:ext cx="1060450"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ea typeface="宋体" charset="-122"/>
              </a:rPr>
              <a:t>操作系统不断完善</a:t>
            </a:r>
            <a:endParaRPr lang="en-US" altLang="zh-CN" sz="1200" b="1" dirty="0">
              <a:solidFill>
                <a:srgbClr val="F8F8F8"/>
              </a:solidFill>
              <a:ea typeface="宋体" charset="-122"/>
            </a:endParaRPr>
          </a:p>
        </p:txBody>
      </p:sp>
      <p:grpSp>
        <p:nvGrpSpPr>
          <p:cNvPr id="58" name="Group 45"/>
          <p:cNvGrpSpPr>
            <a:grpSpLocks/>
          </p:cNvGrpSpPr>
          <p:nvPr/>
        </p:nvGrpSpPr>
        <p:grpSpPr bwMode="auto">
          <a:xfrm>
            <a:off x="7735888" y="3146425"/>
            <a:ext cx="1000125" cy="977900"/>
            <a:chOff x="480" y="1200"/>
            <a:chExt cx="1042" cy="1019"/>
          </a:xfrm>
        </p:grpSpPr>
        <p:grpSp>
          <p:nvGrpSpPr>
            <p:cNvPr id="59" name="Group 46"/>
            <p:cNvGrpSpPr>
              <a:grpSpLocks/>
            </p:cNvGrpSpPr>
            <p:nvPr/>
          </p:nvGrpSpPr>
          <p:grpSpPr bwMode="auto">
            <a:xfrm>
              <a:off x="480" y="1200"/>
              <a:ext cx="1042" cy="1019"/>
              <a:chOff x="480" y="1200"/>
              <a:chExt cx="1042" cy="1019"/>
            </a:xfrm>
          </p:grpSpPr>
          <p:pic>
            <p:nvPicPr>
              <p:cNvPr id="61" name="Picture 47" descr="circuler_1"/>
              <p:cNvPicPr>
                <a:picLocks noChangeAspect="1" noChangeArrowheads="1"/>
              </p:cNvPicPr>
              <p:nvPr/>
            </p:nvPicPr>
            <p:blipFill>
              <a:blip r:embed="rId2" cstate="print"/>
              <a:srcRect/>
              <a:stretch>
                <a:fillRect/>
              </a:stretch>
            </p:blipFill>
            <p:spPr bwMode="gray">
              <a:xfrm>
                <a:off x="480" y="1200"/>
                <a:ext cx="1042" cy="1016"/>
              </a:xfrm>
              <a:prstGeom prst="rect">
                <a:avLst/>
              </a:prstGeom>
              <a:noFill/>
              <a:ln w="9525">
                <a:noFill/>
                <a:miter lim="800000"/>
                <a:headEnd/>
                <a:tailEnd/>
              </a:ln>
            </p:spPr>
          </p:pic>
          <p:sp>
            <p:nvSpPr>
              <p:cNvPr id="62"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endParaRPr lang="zh-CN" altLang="zh-CN">
                  <a:latin typeface="Calibri" pitchFamily="34" charset="0"/>
                </a:endParaRPr>
              </a:p>
            </p:txBody>
          </p:sp>
        </p:grpSp>
        <p:pic>
          <p:nvPicPr>
            <p:cNvPr id="60" name="Picture 49" descr="Picture2"/>
            <p:cNvPicPr>
              <a:picLocks noChangeAspect="1" noChangeArrowheads="1"/>
            </p:cNvPicPr>
            <p:nvPr/>
          </p:nvPicPr>
          <p:blipFill>
            <a:blip r:embed="rId3" cstate="print"/>
            <a:srcRect/>
            <a:stretch>
              <a:fillRect/>
            </a:stretch>
          </p:blipFill>
          <p:spPr bwMode="gray">
            <a:xfrm>
              <a:off x="584" y="1210"/>
              <a:ext cx="823" cy="360"/>
            </a:xfrm>
            <a:prstGeom prst="rect">
              <a:avLst/>
            </a:prstGeom>
            <a:noFill/>
            <a:ln w="9525">
              <a:noFill/>
              <a:miter lim="800000"/>
              <a:headEnd/>
              <a:tailEnd/>
            </a:ln>
          </p:spPr>
        </p:pic>
      </p:grpSp>
      <p:sp>
        <p:nvSpPr>
          <p:cNvPr id="63" name="Text Box 50"/>
          <p:cNvSpPr txBox="1">
            <a:spLocks noChangeArrowheads="1"/>
          </p:cNvSpPr>
          <p:nvPr/>
        </p:nvSpPr>
        <p:spPr bwMode="white">
          <a:xfrm>
            <a:off x="7727950" y="3432175"/>
            <a:ext cx="1060450"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rPr>
              <a:t>手机厂商盈利压力</a:t>
            </a:r>
            <a:endParaRPr lang="en-US" altLang="zh-CN" sz="1200" b="1" dirty="0">
              <a:solidFill>
                <a:srgbClr val="F8F8F8"/>
              </a:solidFill>
              <a:ea typeface="宋体" charset="-122"/>
            </a:endParaRPr>
          </a:p>
        </p:txBody>
      </p:sp>
      <p:sp>
        <p:nvSpPr>
          <p:cNvPr id="64" name="AutoShape 44"/>
          <p:cNvSpPr>
            <a:spLocks noChangeArrowheads="1"/>
          </p:cNvSpPr>
          <p:nvPr/>
        </p:nvSpPr>
        <p:spPr bwMode="gray">
          <a:xfrm>
            <a:off x="3921125" y="2021929"/>
            <a:ext cx="1371600" cy="1162050"/>
          </a:xfrm>
          <a:custGeom>
            <a:avLst/>
            <a:gdLst>
              <a:gd name="G0" fmla="+- -1698628 0 0"/>
              <a:gd name="G1" fmla="+- -11512247 0 0"/>
              <a:gd name="G2" fmla="+- -1698628 0 -11512247"/>
              <a:gd name="G3" fmla="+- 10800 0 0"/>
              <a:gd name="G4" fmla="+- 0 0 -1698628"/>
              <a:gd name="T0" fmla="*/ 360 256 1"/>
              <a:gd name="T1" fmla="*/ 0 256 1"/>
              <a:gd name="G5" fmla="+- G2 T0 T1"/>
              <a:gd name="G6" fmla="?: G2 G2 G5"/>
              <a:gd name="G7" fmla="+- 0 0 G6"/>
              <a:gd name="G8" fmla="+- 8130 0 0"/>
              <a:gd name="G9" fmla="+- 0 0 -11512247"/>
              <a:gd name="G10" fmla="+- 8130 0 2700"/>
              <a:gd name="G11" fmla="cos G10 -1698628"/>
              <a:gd name="G12" fmla="sin G10 -1698628"/>
              <a:gd name="G13" fmla="cos 13500 -1698628"/>
              <a:gd name="G14" fmla="sin 13500 -1698628"/>
              <a:gd name="G15" fmla="+- G11 10800 0"/>
              <a:gd name="G16" fmla="+- G12 10800 0"/>
              <a:gd name="G17" fmla="+- G13 10800 0"/>
              <a:gd name="G18" fmla="+- G14 10800 0"/>
              <a:gd name="G19" fmla="*/ 8130 1 2"/>
              <a:gd name="G20" fmla="+- G19 5400 0"/>
              <a:gd name="G21" fmla="cos G20 -1698628"/>
              <a:gd name="G22" fmla="sin G20 -1698628"/>
              <a:gd name="G23" fmla="+- G21 10800 0"/>
              <a:gd name="G24" fmla="+- G12 G23 G22"/>
              <a:gd name="G25" fmla="+- G22 G23 G11"/>
              <a:gd name="G26" fmla="cos 10800 -1698628"/>
              <a:gd name="G27" fmla="sin 10800 -1698628"/>
              <a:gd name="G28" fmla="cos 8130 -1698628"/>
              <a:gd name="G29" fmla="sin 8130 -1698628"/>
              <a:gd name="G30" fmla="+- G26 10800 0"/>
              <a:gd name="G31" fmla="+- G27 10800 0"/>
              <a:gd name="G32" fmla="+- G28 10800 0"/>
              <a:gd name="G33" fmla="+- G29 10800 0"/>
              <a:gd name="G34" fmla="+- G19 5400 0"/>
              <a:gd name="G35" fmla="cos G34 -11512247"/>
              <a:gd name="G36" fmla="sin G34 -11512247"/>
              <a:gd name="G37" fmla="+/ -11512247 -1698628 2"/>
              <a:gd name="T2" fmla="*/ 180 256 1"/>
              <a:gd name="T3" fmla="*/ 0 256 1"/>
              <a:gd name="G38" fmla="+- G37 T2 T3"/>
              <a:gd name="G39" fmla="?: G2 G37 G38"/>
              <a:gd name="G40" fmla="cos 10800 G39"/>
              <a:gd name="G41" fmla="sin 10800 G39"/>
              <a:gd name="G42" fmla="cos 8130 G39"/>
              <a:gd name="G43" fmla="sin 8130 G39"/>
              <a:gd name="G44" fmla="+- G40 10800 0"/>
              <a:gd name="G45" fmla="+- G41 10800 0"/>
              <a:gd name="G46" fmla="+- G42 10800 0"/>
              <a:gd name="G47" fmla="+- G43 10800 0"/>
              <a:gd name="G48" fmla="+- G35 10800 0"/>
              <a:gd name="G49" fmla="+- G36 10800 0"/>
              <a:gd name="T4" fmla="*/ 8777 w 21600"/>
              <a:gd name="T5" fmla="*/ 190 h 21600"/>
              <a:gd name="T6" fmla="*/ 1362 w 21600"/>
              <a:gd name="T7" fmla="*/ 10084 h 21600"/>
              <a:gd name="T8" fmla="*/ 9277 w 21600"/>
              <a:gd name="T9" fmla="*/ 2813 h 21600"/>
              <a:gd name="T10" fmla="*/ 22942 w 21600"/>
              <a:gd name="T11" fmla="*/ 4899 h 21600"/>
              <a:gd name="T12" fmla="*/ 21076 w 21600"/>
              <a:gd name="T13" fmla="*/ 10291 h 21600"/>
              <a:gd name="T14" fmla="*/ 15683 w 21600"/>
              <a:gd name="T15" fmla="*/ 842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112" y="7246"/>
                </a:moveTo>
                <a:cubicBezTo>
                  <a:pt x="16751" y="4446"/>
                  <a:pt x="13912" y="2670"/>
                  <a:pt x="10800" y="2670"/>
                </a:cubicBezTo>
                <a:cubicBezTo>
                  <a:pt x="6548" y="2669"/>
                  <a:pt x="3014" y="5945"/>
                  <a:pt x="2693" y="10185"/>
                </a:cubicBezTo>
                <a:lnTo>
                  <a:pt x="30" y="9983"/>
                </a:lnTo>
                <a:cubicBezTo>
                  <a:pt x="458" y="4351"/>
                  <a:pt x="5152" y="-1"/>
                  <a:pt x="10800" y="0"/>
                </a:cubicBezTo>
                <a:cubicBezTo>
                  <a:pt x="14934" y="0"/>
                  <a:pt x="18706" y="2360"/>
                  <a:pt x="20513" y="6079"/>
                </a:cubicBezTo>
                <a:lnTo>
                  <a:pt x="22942" y="4899"/>
                </a:lnTo>
                <a:lnTo>
                  <a:pt x="21076" y="10291"/>
                </a:lnTo>
                <a:lnTo>
                  <a:pt x="15683" y="8426"/>
                </a:lnTo>
                <a:lnTo>
                  <a:pt x="18112" y="7246"/>
                </a:lnTo>
                <a:close/>
              </a:path>
            </a:pathLst>
          </a:custGeom>
          <a:gradFill rotWithShape="1">
            <a:gsLst>
              <a:gs pos="0">
                <a:schemeClr val="accent2">
                  <a:gamma/>
                  <a:tint val="63529"/>
                  <a:invGamma/>
                  <a:alpha val="80000"/>
                </a:schemeClr>
              </a:gs>
              <a:gs pos="100000">
                <a:schemeClr val="accent2">
                  <a:alpha val="80000"/>
                </a:schemeClr>
              </a:gs>
            </a:gsLst>
            <a:lin ang="2700000" scaled="1"/>
          </a:gradFill>
          <a:ln w="9525" cap="rnd">
            <a:noFill/>
            <a:prstDash val="sysDot"/>
            <a:miter lim="800000"/>
            <a:headEnd/>
            <a:tailEnd/>
          </a:ln>
          <a:effectLst/>
        </p:spPr>
        <p:txBody>
          <a:bodyPr wrap="none" anchor="ctr"/>
          <a:lstStyle/>
          <a:p>
            <a:endParaRPr lang="zh-CN" altLang="en-US"/>
          </a:p>
        </p:txBody>
      </p:sp>
      <p:grpSp>
        <p:nvGrpSpPr>
          <p:cNvPr id="65" name="Group 45"/>
          <p:cNvGrpSpPr>
            <a:grpSpLocks/>
          </p:cNvGrpSpPr>
          <p:nvPr/>
        </p:nvGrpSpPr>
        <p:grpSpPr bwMode="auto">
          <a:xfrm>
            <a:off x="4654550" y="2728367"/>
            <a:ext cx="1676400" cy="1403350"/>
            <a:chOff x="480" y="336"/>
            <a:chExt cx="1486" cy="884"/>
          </a:xfrm>
        </p:grpSpPr>
        <p:sp>
          <p:nvSpPr>
            <p:cNvPr id="66" name="AutoShape 46"/>
            <p:cNvSpPr>
              <a:spLocks noChangeArrowheads="1"/>
            </p:cNvSpPr>
            <p:nvPr/>
          </p:nvSpPr>
          <p:spPr bwMode="gray">
            <a:xfrm>
              <a:off x="480" y="336"/>
              <a:ext cx="1486" cy="884"/>
            </a:xfrm>
            <a:prstGeom prst="homePlate">
              <a:avLst>
                <a:gd name="adj" fmla="val 42025"/>
              </a:avLst>
            </a:prstGeom>
            <a:gradFill rotWithShape="1">
              <a:gsLst>
                <a:gs pos="0">
                  <a:schemeClr val="folHlink">
                    <a:gamma/>
                    <a:tint val="41176"/>
                    <a:invGamma/>
                  </a:schemeClr>
                </a:gs>
                <a:gs pos="100000">
                  <a:schemeClr val="folHlink"/>
                </a:gs>
              </a:gsLst>
              <a:lin ang="18900000" scaled="1"/>
            </a:gradFill>
            <a:ln w="25400" algn="ctr">
              <a:solidFill>
                <a:srgbClr val="F8F8F8"/>
              </a:solidFill>
              <a:miter lim="800000"/>
              <a:headEnd/>
              <a:tailEnd/>
            </a:ln>
            <a:effectLst>
              <a:outerShdw dist="53882" dir="2700000" algn="ctr" rotWithShape="0">
                <a:srgbClr val="000000">
                  <a:alpha val="50000"/>
                </a:srgbClr>
              </a:outerShdw>
            </a:effectLst>
          </p:spPr>
          <p:txBody>
            <a:bodyPr wrap="none" anchor="ctr"/>
            <a:lstStyle/>
            <a:p>
              <a:endParaRPr lang="zh-CN" altLang="en-US"/>
            </a:p>
          </p:txBody>
        </p:sp>
        <p:sp>
          <p:nvSpPr>
            <p:cNvPr id="67" name="AutoShape 47"/>
            <p:cNvSpPr>
              <a:spLocks noChangeArrowheads="1"/>
            </p:cNvSpPr>
            <p:nvPr/>
          </p:nvSpPr>
          <p:spPr bwMode="gray">
            <a:xfrm>
              <a:off x="529" y="371"/>
              <a:ext cx="1375" cy="811"/>
            </a:xfrm>
            <a:prstGeom prst="homePlate">
              <a:avLst>
                <a:gd name="adj" fmla="val 42386"/>
              </a:avLst>
            </a:prstGeom>
            <a:gradFill rotWithShape="1">
              <a:gsLst>
                <a:gs pos="0">
                  <a:schemeClr val="folHlink">
                    <a:gamma/>
                    <a:shade val="69804"/>
                    <a:invGamma/>
                  </a:schemeClr>
                </a:gs>
                <a:gs pos="100000">
                  <a:schemeClr val="folHlink"/>
                </a:gs>
              </a:gsLst>
              <a:lin ang="18900000" scaled="1"/>
            </a:gradFill>
            <a:ln w="12700" algn="ctr">
              <a:solidFill>
                <a:srgbClr val="F8F8F8"/>
              </a:solidFill>
              <a:miter lim="800000"/>
              <a:headEnd/>
              <a:tailEnd/>
            </a:ln>
            <a:effectLst>
              <a:outerShdw dist="53882" dir="2700000" algn="ctr" rotWithShape="0">
                <a:srgbClr val="000000">
                  <a:alpha val="50000"/>
                </a:srgbClr>
              </a:outerShdw>
            </a:effectLst>
          </p:spPr>
          <p:txBody>
            <a:bodyPr wrap="none" anchor="ctr"/>
            <a:lstStyle/>
            <a:p>
              <a:endParaRPr lang="zh-CN" altLang="en-US"/>
            </a:p>
          </p:txBody>
        </p:sp>
      </p:grpSp>
      <p:grpSp>
        <p:nvGrpSpPr>
          <p:cNvPr id="68" name="Group 48"/>
          <p:cNvGrpSpPr>
            <a:grpSpLocks/>
          </p:cNvGrpSpPr>
          <p:nvPr/>
        </p:nvGrpSpPr>
        <p:grpSpPr bwMode="auto">
          <a:xfrm flipH="1">
            <a:off x="2930525" y="2745829"/>
            <a:ext cx="1676400" cy="1403350"/>
            <a:chOff x="480" y="336"/>
            <a:chExt cx="1486" cy="884"/>
          </a:xfrm>
        </p:grpSpPr>
        <p:sp>
          <p:nvSpPr>
            <p:cNvPr id="69" name="AutoShape 49"/>
            <p:cNvSpPr>
              <a:spLocks noChangeArrowheads="1"/>
            </p:cNvSpPr>
            <p:nvPr/>
          </p:nvSpPr>
          <p:spPr bwMode="gray">
            <a:xfrm>
              <a:off x="480" y="336"/>
              <a:ext cx="1486" cy="884"/>
            </a:xfrm>
            <a:prstGeom prst="homePlate">
              <a:avLst>
                <a:gd name="adj" fmla="val 42025"/>
              </a:avLst>
            </a:prstGeom>
            <a:gradFill rotWithShape="1">
              <a:gsLst>
                <a:gs pos="0">
                  <a:schemeClr val="accent2"/>
                </a:gs>
                <a:gs pos="100000">
                  <a:schemeClr val="accent2">
                    <a:gamma/>
                    <a:tint val="50980"/>
                    <a:invGamma/>
                  </a:schemeClr>
                </a:gs>
              </a:gsLst>
              <a:lin ang="2700000" scaled="1"/>
            </a:gradFill>
            <a:ln w="25400" algn="ctr">
              <a:solidFill>
                <a:srgbClr val="F8F8F8"/>
              </a:solidFill>
              <a:miter lim="800000"/>
              <a:headEnd/>
              <a:tailEnd/>
            </a:ln>
            <a:effectLst>
              <a:outerShdw dist="53882" dir="2700000" algn="ctr" rotWithShape="0">
                <a:srgbClr val="000000">
                  <a:alpha val="50000"/>
                </a:srgbClr>
              </a:outerShdw>
            </a:effectLst>
          </p:spPr>
          <p:txBody>
            <a:bodyPr wrap="none" anchor="ctr"/>
            <a:lstStyle/>
            <a:p>
              <a:endParaRPr lang="zh-CN" altLang="en-US"/>
            </a:p>
          </p:txBody>
        </p:sp>
        <p:sp>
          <p:nvSpPr>
            <p:cNvPr id="70" name="AutoShape 50"/>
            <p:cNvSpPr>
              <a:spLocks noChangeArrowheads="1"/>
            </p:cNvSpPr>
            <p:nvPr/>
          </p:nvSpPr>
          <p:spPr bwMode="gray">
            <a:xfrm>
              <a:off x="529" y="371"/>
              <a:ext cx="1375" cy="811"/>
            </a:xfrm>
            <a:prstGeom prst="homePlate">
              <a:avLst>
                <a:gd name="adj" fmla="val 42386"/>
              </a:avLst>
            </a:prstGeom>
            <a:gradFill rotWithShape="1">
              <a:gsLst>
                <a:gs pos="0">
                  <a:schemeClr val="accent2"/>
                </a:gs>
                <a:gs pos="100000">
                  <a:schemeClr val="accent2">
                    <a:gamma/>
                    <a:shade val="66667"/>
                    <a:invGamma/>
                  </a:schemeClr>
                </a:gs>
              </a:gsLst>
              <a:lin ang="2700000" scaled="1"/>
            </a:gradFill>
            <a:ln w="12700" algn="ctr">
              <a:solidFill>
                <a:srgbClr val="F8F8F8"/>
              </a:solidFill>
              <a:miter lim="800000"/>
              <a:headEnd/>
              <a:tailEnd/>
            </a:ln>
            <a:effectLst>
              <a:outerShdw dist="53882" dir="2700000" algn="ctr" rotWithShape="0">
                <a:srgbClr val="000000">
                  <a:alpha val="50000"/>
                </a:srgbClr>
              </a:outerShdw>
            </a:effectLst>
          </p:spPr>
          <p:txBody>
            <a:bodyPr wrap="none" anchor="ctr"/>
            <a:lstStyle/>
            <a:p>
              <a:endParaRPr lang="zh-CN" altLang="en-US"/>
            </a:p>
          </p:txBody>
        </p:sp>
      </p:grpSp>
      <p:sp>
        <p:nvSpPr>
          <p:cNvPr id="71" name="Text Box 8"/>
          <p:cNvSpPr txBox="1">
            <a:spLocks noChangeArrowheads="1"/>
          </p:cNvSpPr>
          <p:nvPr/>
        </p:nvSpPr>
        <p:spPr bwMode="white">
          <a:xfrm>
            <a:off x="3347864" y="3025105"/>
            <a:ext cx="1088330" cy="830997"/>
          </a:xfrm>
          <a:prstGeom prst="rect">
            <a:avLst/>
          </a:prstGeom>
          <a:noFill/>
          <a:ln w="9525" algn="ctr">
            <a:noFill/>
            <a:miter lim="800000"/>
            <a:headEnd/>
            <a:tailEnd/>
          </a:ln>
          <a:effectLst>
            <a:outerShdw dist="17961" dir="2700000" algn="ctr" rotWithShape="0">
              <a:srgbClr val="000000"/>
            </a:outerShdw>
          </a:effectLst>
        </p:spPr>
        <p:txBody>
          <a:bodyPr wrap="square">
            <a:spAutoFit/>
          </a:bodyPr>
          <a:lstStyle/>
          <a:p>
            <a:pPr algn="ctr">
              <a:spcBef>
                <a:spcPct val="50000"/>
              </a:spcBef>
            </a:pPr>
            <a:r>
              <a:rPr lang="zh-CN" altLang="en-US" sz="2400" b="1" dirty="0" smtClean="0">
                <a:solidFill>
                  <a:srgbClr val="F8F8F8"/>
                </a:solidFill>
                <a:latin typeface="Calibri" pitchFamily="34" charset="0"/>
                <a:ea typeface="宋体" charset="-122"/>
              </a:rPr>
              <a:t>外部动力</a:t>
            </a:r>
            <a:endParaRPr lang="en-US" altLang="zh-CN" sz="2400" b="1" dirty="0">
              <a:solidFill>
                <a:srgbClr val="F8F8F8"/>
              </a:solidFill>
              <a:latin typeface="Calibri" pitchFamily="34" charset="0"/>
              <a:ea typeface="宋体" charset="-122"/>
            </a:endParaRPr>
          </a:p>
        </p:txBody>
      </p:sp>
      <p:sp>
        <p:nvSpPr>
          <p:cNvPr id="72" name="Text Box 8"/>
          <p:cNvSpPr txBox="1">
            <a:spLocks noChangeArrowheads="1"/>
          </p:cNvSpPr>
          <p:nvPr/>
        </p:nvSpPr>
        <p:spPr bwMode="white">
          <a:xfrm>
            <a:off x="4781551" y="3023642"/>
            <a:ext cx="1086594" cy="830997"/>
          </a:xfrm>
          <a:prstGeom prst="rect">
            <a:avLst/>
          </a:prstGeom>
          <a:noFill/>
          <a:ln w="9525" algn="ctr">
            <a:noFill/>
            <a:miter lim="800000"/>
            <a:headEnd/>
            <a:tailEnd/>
          </a:ln>
          <a:effectLst>
            <a:outerShdw dist="17961" dir="2700000" algn="ctr" rotWithShape="0">
              <a:srgbClr val="000000"/>
            </a:outerShdw>
          </a:effectLst>
        </p:spPr>
        <p:txBody>
          <a:bodyPr wrap="square">
            <a:spAutoFit/>
          </a:bodyPr>
          <a:lstStyle/>
          <a:p>
            <a:pPr algn="ctr">
              <a:spcBef>
                <a:spcPct val="50000"/>
              </a:spcBef>
            </a:pPr>
            <a:r>
              <a:rPr lang="zh-CN" altLang="en-US" sz="2400" b="1" dirty="0" smtClean="0">
                <a:solidFill>
                  <a:srgbClr val="F8F8F8"/>
                </a:solidFill>
                <a:latin typeface="Calibri" pitchFamily="34" charset="0"/>
                <a:ea typeface="宋体" charset="-122"/>
              </a:rPr>
              <a:t>内部动力</a:t>
            </a:r>
            <a:endParaRPr lang="en-US" altLang="zh-CN" sz="2400" b="1" dirty="0">
              <a:solidFill>
                <a:srgbClr val="F8F8F8"/>
              </a:solidFill>
              <a:latin typeface="Calibri" pitchFamily="34" charset="0"/>
              <a:ea typeface="宋体" charset="-122"/>
            </a:endParaRPr>
          </a:p>
        </p:txBody>
      </p:sp>
      <p:sp>
        <p:nvSpPr>
          <p:cNvPr id="75" name="AutoShape 55"/>
          <p:cNvSpPr>
            <a:spLocks noChangeArrowheads="1"/>
          </p:cNvSpPr>
          <p:nvPr/>
        </p:nvSpPr>
        <p:spPr bwMode="gray">
          <a:xfrm flipH="1" flipV="1">
            <a:off x="3921125" y="3679279"/>
            <a:ext cx="1371600" cy="1162050"/>
          </a:xfrm>
          <a:custGeom>
            <a:avLst/>
            <a:gdLst>
              <a:gd name="G0" fmla="+- -1698628 0 0"/>
              <a:gd name="G1" fmla="+- -11236449 0 0"/>
              <a:gd name="G2" fmla="+- -1698628 0 -11236449"/>
              <a:gd name="G3" fmla="+- 10800 0 0"/>
              <a:gd name="G4" fmla="+- 0 0 -1698628"/>
              <a:gd name="T0" fmla="*/ 360 256 1"/>
              <a:gd name="T1" fmla="*/ 0 256 1"/>
              <a:gd name="G5" fmla="+- G2 T0 T1"/>
              <a:gd name="G6" fmla="?: G2 G2 G5"/>
              <a:gd name="G7" fmla="+- 0 0 G6"/>
              <a:gd name="G8" fmla="+- 8130 0 0"/>
              <a:gd name="G9" fmla="+- 0 0 -11236449"/>
              <a:gd name="G10" fmla="+- 8130 0 2700"/>
              <a:gd name="G11" fmla="cos G10 -1698628"/>
              <a:gd name="G12" fmla="sin G10 -1698628"/>
              <a:gd name="G13" fmla="cos 13500 -1698628"/>
              <a:gd name="G14" fmla="sin 13500 -1698628"/>
              <a:gd name="G15" fmla="+- G11 10800 0"/>
              <a:gd name="G16" fmla="+- G12 10800 0"/>
              <a:gd name="G17" fmla="+- G13 10800 0"/>
              <a:gd name="G18" fmla="+- G14 10800 0"/>
              <a:gd name="G19" fmla="*/ 8130 1 2"/>
              <a:gd name="G20" fmla="+- G19 5400 0"/>
              <a:gd name="G21" fmla="cos G20 -1698628"/>
              <a:gd name="G22" fmla="sin G20 -1698628"/>
              <a:gd name="G23" fmla="+- G21 10800 0"/>
              <a:gd name="G24" fmla="+- G12 G23 G22"/>
              <a:gd name="G25" fmla="+- G22 G23 G11"/>
              <a:gd name="G26" fmla="cos 10800 -1698628"/>
              <a:gd name="G27" fmla="sin 10800 -1698628"/>
              <a:gd name="G28" fmla="cos 8130 -1698628"/>
              <a:gd name="G29" fmla="sin 8130 -1698628"/>
              <a:gd name="G30" fmla="+- G26 10800 0"/>
              <a:gd name="G31" fmla="+- G27 10800 0"/>
              <a:gd name="G32" fmla="+- G28 10800 0"/>
              <a:gd name="G33" fmla="+- G29 10800 0"/>
              <a:gd name="G34" fmla="+- G19 5400 0"/>
              <a:gd name="G35" fmla="cos G34 -11236449"/>
              <a:gd name="G36" fmla="sin G34 -11236449"/>
              <a:gd name="G37" fmla="+/ -11236449 -1698628 2"/>
              <a:gd name="T2" fmla="*/ 180 256 1"/>
              <a:gd name="T3" fmla="*/ 0 256 1"/>
              <a:gd name="G38" fmla="+- G37 T2 T3"/>
              <a:gd name="G39" fmla="?: G2 G37 G38"/>
              <a:gd name="G40" fmla="cos 10800 G39"/>
              <a:gd name="G41" fmla="sin 10800 G39"/>
              <a:gd name="G42" fmla="cos 8130 G39"/>
              <a:gd name="G43" fmla="sin 8130 G39"/>
              <a:gd name="G44" fmla="+- G40 10800 0"/>
              <a:gd name="G45" fmla="+- G41 10800 0"/>
              <a:gd name="G46" fmla="+- G42 10800 0"/>
              <a:gd name="G47" fmla="+- G43 10800 0"/>
              <a:gd name="G48" fmla="+- G35 10800 0"/>
              <a:gd name="G49" fmla="+- G36 10800 0"/>
              <a:gd name="T4" fmla="*/ 9168 w 21600"/>
              <a:gd name="T5" fmla="*/ 123 h 21600"/>
              <a:gd name="T6" fmla="*/ 1440 w 21600"/>
              <a:gd name="T7" fmla="*/ 9393 h 21600"/>
              <a:gd name="T8" fmla="*/ 9572 w 21600"/>
              <a:gd name="T9" fmla="*/ 2763 h 21600"/>
              <a:gd name="T10" fmla="*/ 22942 w 21600"/>
              <a:gd name="T11" fmla="*/ 4899 h 21600"/>
              <a:gd name="T12" fmla="*/ 21076 w 21600"/>
              <a:gd name="T13" fmla="*/ 10291 h 21600"/>
              <a:gd name="T14" fmla="*/ 15683 w 21600"/>
              <a:gd name="T15" fmla="*/ 842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112" y="7246"/>
                </a:moveTo>
                <a:cubicBezTo>
                  <a:pt x="16751" y="4446"/>
                  <a:pt x="13912" y="2670"/>
                  <a:pt x="10800" y="2670"/>
                </a:cubicBezTo>
                <a:cubicBezTo>
                  <a:pt x="6776" y="2669"/>
                  <a:pt x="3358" y="5613"/>
                  <a:pt x="2760" y="9591"/>
                </a:cubicBezTo>
                <a:lnTo>
                  <a:pt x="119" y="9195"/>
                </a:lnTo>
                <a:cubicBezTo>
                  <a:pt x="914" y="3909"/>
                  <a:pt x="5455" y="-1"/>
                  <a:pt x="10800" y="0"/>
                </a:cubicBezTo>
                <a:cubicBezTo>
                  <a:pt x="14934" y="0"/>
                  <a:pt x="18706" y="2360"/>
                  <a:pt x="20513" y="6079"/>
                </a:cubicBezTo>
                <a:lnTo>
                  <a:pt x="22942" y="4899"/>
                </a:lnTo>
                <a:lnTo>
                  <a:pt x="21076" y="10291"/>
                </a:lnTo>
                <a:lnTo>
                  <a:pt x="15683" y="8426"/>
                </a:lnTo>
                <a:lnTo>
                  <a:pt x="18112" y="7246"/>
                </a:lnTo>
                <a:close/>
              </a:path>
            </a:pathLst>
          </a:custGeom>
          <a:gradFill rotWithShape="1">
            <a:gsLst>
              <a:gs pos="0">
                <a:schemeClr val="folHlink">
                  <a:gamma/>
                  <a:tint val="63529"/>
                  <a:invGamma/>
                  <a:alpha val="80000"/>
                </a:schemeClr>
              </a:gs>
              <a:gs pos="100000">
                <a:schemeClr val="folHlink">
                  <a:alpha val="80000"/>
                </a:schemeClr>
              </a:gs>
            </a:gsLst>
            <a:lin ang="2700000" scaled="1"/>
          </a:gradFill>
          <a:ln w="9525" cap="rnd">
            <a:noFill/>
            <a:prstDash val="sysDot"/>
            <a:miter lim="800000"/>
            <a:headEnd/>
            <a:tailEnd/>
          </a:ln>
          <a:effectLst/>
        </p:spPr>
        <p:txBody>
          <a:bodyPr wrap="none" anchor="ctr"/>
          <a:lstStyle/>
          <a:p>
            <a:endParaRPr lang="zh-CN" altLang="en-US"/>
          </a:p>
        </p:txBody>
      </p:sp>
      <p:sp>
        <p:nvSpPr>
          <p:cNvPr id="73" name="Text Box 30"/>
          <p:cNvSpPr txBox="1">
            <a:spLocks noChangeArrowheads="1"/>
          </p:cNvSpPr>
          <p:nvPr/>
        </p:nvSpPr>
        <p:spPr bwMode="white">
          <a:xfrm>
            <a:off x="1403648" y="4627736"/>
            <a:ext cx="936625" cy="461665"/>
          </a:xfrm>
          <a:prstGeom prst="rect">
            <a:avLst/>
          </a:prstGeom>
          <a:noFill/>
          <a:ln w="9525" algn="ctr">
            <a:noFill/>
            <a:miter lim="800000"/>
            <a:headEnd/>
            <a:tailEnd/>
          </a:ln>
        </p:spPr>
        <p:txBody>
          <a:bodyPr>
            <a:spAutoFit/>
          </a:bodyPr>
          <a:lstStyle/>
          <a:p>
            <a:pPr algn="ctr">
              <a:spcBef>
                <a:spcPct val="50000"/>
              </a:spcBef>
            </a:pPr>
            <a:r>
              <a:rPr lang="zh-CN" altLang="en-US" sz="1200" b="1" dirty="0" smtClean="0">
                <a:solidFill>
                  <a:srgbClr val="F8F8F8"/>
                </a:solidFill>
                <a:ea typeface="宋体" charset="-122"/>
              </a:rPr>
              <a:t>运营商大力推动</a:t>
            </a:r>
            <a:endParaRPr lang="en-US" altLang="zh-CN" sz="1200" b="1" dirty="0">
              <a:solidFill>
                <a:srgbClr val="F8F8F8"/>
              </a:solidFill>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7632848" cy="523220"/>
          </a:xfrm>
          <a:prstGeom prst="rect">
            <a:avLst/>
          </a:prstGeom>
          <a:noFill/>
        </p:spPr>
        <p:txBody>
          <a:bodyPr wrap="square" rtlCol="0">
            <a:spAutoFit/>
          </a:bodyPr>
          <a:lstStyle/>
          <a:p>
            <a:r>
              <a:rPr lang="zh-CN" altLang="en-US" sz="2800" dirty="0" smtClean="0"/>
              <a:t>外部动力</a:t>
            </a:r>
            <a:r>
              <a:rPr lang="en-US" altLang="zh-CN" sz="2800" dirty="0" smtClean="0"/>
              <a:t>—</a:t>
            </a:r>
            <a:r>
              <a:rPr lang="zh-CN" altLang="en-US" sz="2800" dirty="0" smtClean="0"/>
              <a:t>通信网络飞速发展</a:t>
            </a:r>
            <a:endParaRPr lang="zh-CN" altLang="en-US" sz="2800" dirty="0"/>
          </a:p>
        </p:txBody>
      </p:sp>
      <p:sp>
        <p:nvSpPr>
          <p:cNvPr id="7" name="Freeform 3"/>
          <p:cNvSpPr>
            <a:spLocks/>
          </p:cNvSpPr>
          <p:nvPr/>
        </p:nvSpPr>
        <p:spPr bwMode="gray">
          <a:xfrm>
            <a:off x="322958" y="2829352"/>
            <a:ext cx="7999412" cy="2476500"/>
          </a:xfrm>
          <a:custGeom>
            <a:avLst/>
            <a:gdLst/>
            <a:ahLst/>
            <a:cxnLst>
              <a:cxn ang="0">
                <a:pos x="0" y="1440"/>
              </a:cxn>
              <a:cxn ang="0">
                <a:pos x="0" y="1488"/>
              </a:cxn>
              <a:cxn ang="0">
                <a:pos x="1152" y="1488"/>
              </a:cxn>
              <a:cxn ang="0">
                <a:pos x="1392" y="1008"/>
              </a:cxn>
              <a:cxn ang="0">
                <a:pos x="2544" y="1008"/>
              </a:cxn>
              <a:cxn ang="0">
                <a:pos x="2832" y="528"/>
              </a:cxn>
              <a:cxn ang="0">
                <a:pos x="3984" y="528"/>
              </a:cxn>
              <a:cxn ang="0">
                <a:pos x="4272" y="48"/>
              </a:cxn>
              <a:cxn ang="0">
                <a:pos x="5424" y="48"/>
              </a:cxn>
              <a:cxn ang="0">
                <a:pos x="5424" y="0"/>
              </a:cxn>
              <a:cxn ang="0">
                <a:pos x="4272" y="0"/>
              </a:cxn>
              <a:cxn ang="0">
                <a:pos x="3984" y="480"/>
              </a:cxn>
              <a:cxn ang="0">
                <a:pos x="2832" y="480"/>
              </a:cxn>
              <a:cxn ang="0">
                <a:pos x="2544" y="960"/>
              </a:cxn>
              <a:cxn ang="0">
                <a:pos x="1392" y="960"/>
              </a:cxn>
              <a:cxn ang="0">
                <a:pos x="1152" y="1440"/>
              </a:cxn>
              <a:cxn ang="0">
                <a:pos x="0" y="1440"/>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1"/>
          </a:solidFill>
          <a:ln w="9525">
            <a:noFill/>
            <a:round/>
            <a:headEnd/>
            <a:tailEnd/>
          </a:ln>
          <a:effectLst/>
          <a:scene3d>
            <a:camera prst="legacyPerspectiveTop"/>
            <a:lightRig rig="legacyNormal3" dir="r"/>
          </a:scene3d>
          <a:sp3d extrusionH="1801800" prstMaterial="legacyPlastic">
            <a:bevelT w="13500" h="13500" prst="angle"/>
            <a:bevelB w="13500" h="13500" prst="angle"/>
            <a:extrusionClr>
              <a:schemeClr val="accent1"/>
            </a:extrusionClr>
          </a:sp3d>
        </p:spPr>
        <p:txBody>
          <a:bodyPr>
            <a:flatTx/>
          </a:bodyPr>
          <a:lstStyle/>
          <a:p>
            <a:endParaRPr lang="zh-CN" altLang="en-US"/>
          </a:p>
        </p:txBody>
      </p:sp>
      <p:grpSp>
        <p:nvGrpSpPr>
          <p:cNvPr id="8" name="Group 4"/>
          <p:cNvGrpSpPr>
            <a:grpSpLocks/>
          </p:cNvGrpSpPr>
          <p:nvPr/>
        </p:nvGrpSpPr>
        <p:grpSpPr bwMode="auto">
          <a:xfrm>
            <a:off x="888108" y="4032677"/>
            <a:ext cx="1133475" cy="1044575"/>
            <a:chOff x="482" y="1851"/>
            <a:chExt cx="860" cy="796"/>
          </a:xfrm>
        </p:grpSpPr>
        <p:sp>
          <p:nvSpPr>
            <p:cNvPr id="9" name="Freeform 5"/>
            <p:cNvSpPr>
              <a:spLocks/>
            </p:cNvSpPr>
            <p:nvPr/>
          </p:nvSpPr>
          <p:spPr bwMode="gray">
            <a:xfrm>
              <a:off x="567" y="2464"/>
              <a:ext cx="335" cy="173"/>
            </a:xfrm>
            <a:custGeom>
              <a:avLst/>
              <a:gdLst/>
              <a:ahLst/>
              <a:cxnLst>
                <a:cxn ang="0">
                  <a:pos x="0" y="166"/>
                </a:cxn>
                <a:cxn ang="0">
                  <a:pos x="58" y="173"/>
                </a:cxn>
                <a:cxn ang="0">
                  <a:pos x="297" y="32"/>
                </a:cxn>
                <a:cxn ang="0">
                  <a:pos x="289" y="8"/>
                </a:cxn>
                <a:cxn ang="0">
                  <a:pos x="223" y="26"/>
                </a:cxn>
                <a:cxn ang="0">
                  <a:pos x="0" y="166"/>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C1C1C">
                    <a:gamma/>
                    <a:shade val="85882"/>
                    <a:invGamma/>
                    <a:alpha val="0"/>
                  </a:srgbClr>
                </a:gs>
                <a:gs pos="100000">
                  <a:srgbClr val="1C1C1C"/>
                </a:gs>
              </a:gsLst>
              <a:lin ang="5400000" scaled="1"/>
            </a:gradFill>
            <a:ln w="9525">
              <a:noFill/>
              <a:round/>
              <a:headEnd/>
              <a:tailEnd/>
            </a:ln>
            <a:effectLst/>
          </p:spPr>
          <p:txBody>
            <a:bodyPr/>
            <a:lstStyle/>
            <a:p>
              <a:endParaRPr lang="zh-CN" altLang="en-US"/>
            </a:p>
          </p:txBody>
        </p:sp>
        <p:sp>
          <p:nvSpPr>
            <p:cNvPr id="10" name="Freeform 6"/>
            <p:cNvSpPr>
              <a:spLocks/>
            </p:cNvSpPr>
            <p:nvPr/>
          </p:nvSpPr>
          <p:spPr bwMode="gray">
            <a:xfrm>
              <a:off x="797" y="2401"/>
              <a:ext cx="367" cy="170"/>
            </a:xfrm>
            <a:custGeom>
              <a:avLst/>
              <a:gdLst/>
              <a:ahLst/>
              <a:cxnLst>
                <a:cxn ang="0">
                  <a:pos x="0" y="158"/>
                </a:cxn>
                <a:cxn ang="0">
                  <a:pos x="80" y="170"/>
                </a:cxn>
                <a:cxn ang="0">
                  <a:pos x="332" y="37"/>
                </a:cxn>
                <a:cxn ang="0">
                  <a:pos x="292" y="1"/>
                </a:cxn>
                <a:cxn ang="0">
                  <a:pos x="230" y="29"/>
                </a:cxn>
                <a:cxn ang="0">
                  <a:pos x="0" y="158"/>
                </a:cxn>
              </a:cxnLst>
              <a:rect l="0" t="0" r="r" b="b"/>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C1C1C">
                    <a:gamma/>
                    <a:shade val="85882"/>
                    <a:invGamma/>
                    <a:alpha val="0"/>
                  </a:srgbClr>
                </a:gs>
                <a:gs pos="100000">
                  <a:srgbClr val="1C1C1C"/>
                </a:gs>
              </a:gsLst>
              <a:lin ang="5400000" scaled="1"/>
            </a:gradFill>
            <a:ln w="9525">
              <a:noFill/>
              <a:round/>
              <a:headEnd/>
              <a:tailEnd/>
            </a:ln>
            <a:effectLst/>
          </p:spPr>
          <p:txBody>
            <a:bodyPr/>
            <a:lstStyle/>
            <a:p>
              <a:endParaRPr lang="zh-CN" altLang="en-US"/>
            </a:p>
          </p:txBody>
        </p:sp>
        <p:sp>
          <p:nvSpPr>
            <p:cNvPr id="11" name="Freeform 7"/>
            <p:cNvSpPr>
              <a:spLocks/>
            </p:cNvSpPr>
            <p:nvPr/>
          </p:nvSpPr>
          <p:spPr bwMode="gray">
            <a:xfrm>
              <a:off x="1035" y="2504"/>
              <a:ext cx="307" cy="143"/>
            </a:xfrm>
            <a:custGeom>
              <a:avLst/>
              <a:gdLst/>
              <a:ahLst/>
              <a:cxnLst>
                <a:cxn ang="0">
                  <a:pos x="0" y="134"/>
                </a:cxn>
                <a:cxn ang="0">
                  <a:pos x="66" y="143"/>
                </a:cxn>
                <a:cxn ang="0">
                  <a:pos x="282" y="35"/>
                </a:cxn>
                <a:cxn ang="0">
                  <a:pos x="219" y="17"/>
                </a:cxn>
                <a:cxn ang="0">
                  <a:pos x="0" y="134"/>
                </a:cxn>
              </a:cxnLst>
              <a:rect l="0" t="0" r="r" b="b"/>
              <a:pathLst>
                <a:path w="307" h="143">
                  <a:moveTo>
                    <a:pt x="0" y="134"/>
                  </a:moveTo>
                  <a:lnTo>
                    <a:pt x="66" y="143"/>
                  </a:lnTo>
                  <a:lnTo>
                    <a:pt x="282" y="35"/>
                  </a:lnTo>
                  <a:cubicBezTo>
                    <a:pt x="307" y="14"/>
                    <a:pt x="266" y="0"/>
                    <a:pt x="219" y="17"/>
                  </a:cubicBezTo>
                  <a:lnTo>
                    <a:pt x="0" y="134"/>
                  </a:lnTo>
                  <a:close/>
                </a:path>
              </a:pathLst>
            </a:custGeom>
            <a:gradFill rotWithShape="1">
              <a:gsLst>
                <a:gs pos="0">
                  <a:srgbClr val="1C1C1C">
                    <a:gamma/>
                    <a:shade val="85882"/>
                    <a:invGamma/>
                    <a:alpha val="0"/>
                  </a:srgbClr>
                </a:gs>
                <a:gs pos="100000">
                  <a:srgbClr val="1C1C1C"/>
                </a:gs>
              </a:gsLst>
              <a:lin ang="5400000" scaled="1"/>
            </a:gradFill>
            <a:ln w="9525">
              <a:noFill/>
              <a:round/>
              <a:headEnd/>
              <a:tailEnd/>
            </a:ln>
            <a:effectLst/>
          </p:spPr>
          <p:txBody>
            <a:bodyPr/>
            <a:lstStyle/>
            <a:p>
              <a:endParaRPr lang="zh-CN" altLang="en-US"/>
            </a:p>
          </p:txBody>
        </p:sp>
        <p:sp>
          <p:nvSpPr>
            <p:cNvPr id="12" name="Freeform 8"/>
            <p:cNvSpPr>
              <a:spLocks/>
            </p:cNvSpPr>
            <p:nvPr/>
          </p:nvSpPr>
          <p:spPr bwMode="gray">
            <a:xfrm>
              <a:off x="482" y="2066"/>
              <a:ext cx="224" cy="569"/>
            </a:xfrm>
            <a:custGeom>
              <a:avLst/>
              <a:gdLst/>
              <a:ahLst/>
              <a:cxnLst>
                <a:cxn ang="0">
                  <a:pos x="103" y="101"/>
                </a:cxn>
                <a:cxn ang="0">
                  <a:pos x="74" y="50"/>
                </a:cxn>
                <a:cxn ang="0">
                  <a:pos x="121" y="1"/>
                </a:cxn>
                <a:cxn ang="0">
                  <a:pos x="171" y="52"/>
                </a:cxn>
                <a:cxn ang="0">
                  <a:pos x="135" y="101"/>
                </a:cxn>
                <a:cxn ang="0">
                  <a:pos x="134" y="124"/>
                </a:cxn>
                <a:cxn ang="0">
                  <a:pos x="209" y="145"/>
                </a:cxn>
                <a:cxn ang="0">
                  <a:pos x="221" y="204"/>
                </a:cxn>
                <a:cxn ang="0">
                  <a:pos x="218" y="321"/>
                </a:cxn>
                <a:cxn ang="0">
                  <a:pos x="209" y="365"/>
                </a:cxn>
                <a:cxn ang="0">
                  <a:pos x="196" y="308"/>
                </a:cxn>
                <a:cxn ang="0">
                  <a:pos x="187" y="202"/>
                </a:cxn>
                <a:cxn ang="0">
                  <a:pos x="170" y="321"/>
                </a:cxn>
                <a:cxn ang="0">
                  <a:pos x="144" y="569"/>
                </a:cxn>
                <a:cxn ang="0">
                  <a:pos x="78" y="565"/>
                </a:cxn>
                <a:cxn ang="0">
                  <a:pos x="50" y="325"/>
                </a:cxn>
                <a:cxn ang="0">
                  <a:pos x="33" y="208"/>
                </a:cxn>
                <a:cxn ang="0">
                  <a:pos x="25" y="310"/>
                </a:cxn>
                <a:cxn ang="0">
                  <a:pos x="12" y="365"/>
                </a:cxn>
                <a:cxn ang="0">
                  <a:pos x="1" y="305"/>
                </a:cxn>
                <a:cxn ang="0">
                  <a:pos x="7" y="184"/>
                </a:cxn>
                <a:cxn ang="0">
                  <a:pos x="23" y="140"/>
                </a:cxn>
                <a:cxn ang="0">
                  <a:pos x="102" y="124"/>
                </a:cxn>
                <a:cxn ang="0">
                  <a:pos x="103" y="101"/>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w="9525">
              <a:noFill/>
              <a:round/>
              <a:headEnd/>
              <a:tailEnd/>
            </a:ln>
            <a:effectLst/>
            <a:scene3d>
              <a:camera prst="legacyPerspectiveTopRight">
                <a:rot lat="0" lon="900000" rev="0"/>
              </a:camera>
              <a:lightRig rig="legacyFlat1" dir="t"/>
            </a:scene3d>
            <a:sp3d extrusionH="36500" prstMaterial="legacyMetal">
              <a:bevelT w="13500" h="13500" prst="angle"/>
              <a:bevelB w="13500" h="13500" prst="angle"/>
              <a:extrusionClr>
                <a:srgbClr val="333333"/>
              </a:extrusionClr>
            </a:sp3d>
          </p:spPr>
          <p:txBody>
            <a:bodyPr>
              <a:flatTx/>
            </a:bodyPr>
            <a:lstStyle/>
            <a:p>
              <a:endParaRPr lang="zh-CN" altLang="en-US"/>
            </a:p>
          </p:txBody>
        </p:sp>
        <p:sp>
          <p:nvSpPr>
            <p:cNvPr id="13" name="Freeform 9"/>
            <p:cNvSpPr>
              <a:spLocks/>
            </p:cNvSpPr>
            <p:nvPr/>
          </p:nvSpPr>
          <p:spPr bwMode="gray">
            <a:xfrm>
              <a:off x="698" y="1851"/>
              <a:ext cx="282" cy="716"/>
            </a:xfrm>
            <a:custGeom>
              <a:avLst/>
              <a:gdLst/>
              <a:ahLst/>
              <a:cxnLst>
                <a:cxn ang="0">
                  <a:pos x="103" y="101"/>
                </a:cxn>
                <a:cxn ang="0">
                  <a:pos x="74" y="50"/>
                </a:cxn>
                <a:cxn ang="0">
                  <a:pos x="121" y="1"/>
                </a:cxn>
                <a:cxn ang="0">
                  <a:pos x="171" y="52"/>
                </a:cxn>
                <a:cxn ang="0">
                  <a:pos x="135" y="101"/>
                </a:cxn>
                <a:cxn ang="0">
                  <a:pos x="134" y="124"/>
                </a:cxn>
                <a:cxn ang="0">
                  <a:pos x="209" y="145"/>
                </a:cxn>
                <a:cxn ang="0">
                  <a:pos x="221" y="204"/>
                </a:cxn>
                <a:cxn ang="0">
                  <a:pos x="218" y="321"/>
                </a:cxn>
                <a:cxn ang="0">
                  <a:pos x="209" y="365"/>
                </a:cxn>
                <a:cxn ang="0">
                  <a:pos x="196" y="308"/>
                </a:cxn>
                <a:cxn ang="0">
                  <a:pos x="187" y="202"/>
                </a:cxn>
                <a:cxn ang="0">
                  <a:pos x="170" y="321"/>
                </a:cxn>
                <a:cxn ang="0">
                  <a:pos x="144" y="569"/>
                </a:cxn>
                <a:cxn ang="0">
                  <a:pos x="78" y="565"/>
                </a:cxn>
                <a:cxn ang="0">
                  <a:pos x="50" y="325"/>
                </a:cxn>
                <a:cxn ang="0">
                  <a:pos x="33" y="208"/>
                </a:cxn>
                <a:cxn ang="0">
                  <a:pos x="25" y="310"/>
                </a:cxn>
                <a:cxn ang="0">
                  <a:pos x="12" y="365"/>
                </a:cxn>
                <a:cxn ang="0">
                  <a:pos x="1" y="305"/>
                </a:cxn>
                <a:cxn ang="0">
                  <a:pos x="7" y="184"/>
                </a:cxn>
                <a:cxn ang="0">
                  <a:pos x="23" y="140"/>
                </a:cxn>
                <a:cxn ang="0">
                  <a:pos x="102" y="124"/>
                </a:cxn>
                <a:cxn ang="0">
                  <a:pos x="103" y="101"/>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w="9525">
              <a:noFill/>
              <a:round/>
              <a:headEnd/>
              <a:tailEnd/>
            </a:ln>
            <a:effectLst/>
            <a:scene3d>
              <a:camera prst="legacyPerspectiveTopRight">
                <a:rot lat="0" lon="900000" rev="0"/>
              </a:camera>
              <a:lightRig rig="legacyFlat1" dir="t"/>
            </a:scene3d>
            <a:sp3d extrusionH="36500" prstMaterial="legacyMetal">
              <a:bevelT w="13500" h="13500" prst="angle"/>
              <a:bevelB w="13500" h="13500" prst="angle"/>
              <a:extrusionClr>
                <a:srgbClr val="333333"/>
              </a:extrusionClr>
            </a:sp3d>
          </p:spPr>
          <p:txBody>
            <a:bodyPr>
              <a:flatTx/>
            </a:bodyPr>
            <a:lstStyle/>
            <a:p>
              <a:endParaRPr lang="zh-CN" altLang="en-US"/>
            </a:p>
          </p:txBody>
        </p:sp>
        <p:sp>
          <p:nvSpPr>
            <p:cNvPr id="14" name="Freeform 10"/>
            <p:cNvSpPr>
              <a:spLocks/>
            </p:cNvSpPr>
            <p:nvPr/>
          </p:nvSpPr>
          <p:spPr bwMode="gray">
            <a:xfrm>
              <a:off x="956" y="2078"/>
              <a:ext cx="224" cy="569"/>
            </a:xfrm>
            <a:custGeom>
              <a:avLst/>
              <a:gdLst/>
              <a:ahLst/>
              <a:cxnLst>
                <a:cxn ang="0">
                  <a:pos x="103" y="101"/>
                </a:cxn>
                <a:cxn ang="0">
                  <a:pos x="74" y="50"/>
                </a:cxn>
                <a:cxn ang="0">
                  <a:pos x="121" y="1"/>
                </a:cxn>
                <a:cxn ang="0">
                  <a:pos x="171" y="52"/>
                </a:cxn>
                <a:cxn ang="0">
                  <a:pos x="135" y="101"/>
                </a:cxn>
                <a:cxn ang="0">
                  <a:pos x="134" y="124"/>
                </a:cxn>
                <a:cxn ang="0">
                  <a:pos x="209" y="145"/>
                </a:cxn>
                <a:cxn ang="0">
                  <a:pos x="221" y="204"/>
                </a:cxn>
                <a:cxn ang="0">
                  <a:pos x="218" y="321"/>
                </a:cxn>
                <a:cxn ang="0">
                  <a:pos x="209" y="365"/>
                </a:cxn>
                <a:cxn ang="0">
                  <a:pos x="196" y="308"/>
                </a:cxn>
                <a:cxn ang="0">
                  <a:pos x="187" y="202"/>
                </a:cxn>
                <a:cxn ang="0">
                  <a:pos x="170" y="321"/>
                </a:cxn>
                <a:cxn ang="0">
                  <a:pos x="144" y="569"/>
                </a:cxn>
                <a:cxn ang="0">
                  <a:pos x="78" y="565"/>
                </a:cxn>
                <a:cxn ang="0">
                  <a:pos x="50" y="325"/>
                </a:cxn>
                <a:cxn ang="0">
                  <a:pos x="33" y="208"/>
                </a:cxn>
                <a:cxn ang="0">
                  <a:pos x="25" y="310"/>
                </a:cxn>
                <a:cxn ang="0">
                  <a:pos x="12" y="365"/>
                </a:cxn>
                <a:cxn ang="0">
                  <a:pos x="1" y="305"/>
                </a:cxn>
                <a:cxn ang="0">
                  <a:pos x="7" y="184"/>
                </a:cxn>
                <a:cxn ang="0">
                  <a:pos x="23" y="140"/>
                </a:cxn>
                <a:cxn ang="0">
                  <a:pos x="102" y="124"/>
                </a:cxn>
                <a:cxn ang="0">
                  <a:pos x="103" y="101"/>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w="9525">
              <a:noFill/>
              <a:round/>
              <a:headEnd/>
              <a:tailEnd/>
            </a:ln>
            <a:effectLst/>
            <a:scene3d>
              <a:camera prst="legacyPerspectiveTopRight">
                <a:rot lat="0" lon="900000" rev="0"/>
              </a:camera>
              <a:lightRig rig="legacyFlat1" dir="t"/>
            </a:scene3d>
            <a:sp3d extrusionH="36500" prstMaterial="legacyMetal">
              <a:bevelT w="13500" h="13500" prst="angle"/>
              <a:bevelB w="13500" h="13500" prst="angle"/>
              <a:extrusionClr>
                <a:srgbClr val="333333"/>
              </a:extrusionClr>
            </a:sp3d>
          </p:spPr>
          <p:txBody>
            <a:bodyPr>
              <a:flatTx/>
            </a:bodyPr>
            <a:lstStyle/>
            <a:p>
              <a:endParaRPr lang="zh-CN" altLang="en-US"/>
            </a:p>
          </p:txBody>
        </p:sp>
      </p:grpSp>
      <p:pic>
        <p:nvPicPr>
          <p:cNvPr id="15" name="Picture 12" descr="232"/>
          <p:cNvPicPr>
            <a:picLocks noChangeAspect="1" noChangeArrowheads="1"/>
          </p:cNvPicPr>
          <p:nvPr/>
        </p:nvPicPr>
        <p:blipFill>
          <a:blip r:embed="rId2" cstate="print"/>
          <a:srcRect/>
          <a:stretch>
            <a:fillRect/>
          </a:stretch>
        </p:blipFill>
        <p:spPr bwMode="auto">
          <a:xfrm>
            <a:off x="4782245" y="2656315"/>
            <a:ext cx="1062038" cy="928687"/>
          </a:xfrm>
          <a:prstGeom prst="rect">
            <a:avLst/>
          </a:prstGeom>
          <a:noFill/>
        </p:spPr>
      </p:pic>
      <p:pic>
        <p:nvPicPr>
          <p:cNvPr id="16" name="Picture 13" descr="133"/>
          <p:cNvPicPr>
            <a:picLocks noChangeAspect="1" noChangeArrowheads="1"/>
          </p:cNvPicPr>
          <p:nvPr/>
        </p:nvPicPr>
        <p:blipFill>
          <a:blip r:embed="rId3" cstate="print"/>
          <a:srcRect/>
          <a:stretch>
            <a:fillRect/>
          </a:stretch>
        </p:blipFill>
        <p:spPr bwMode="auto">
          <a:xfrm>
            <a:off x="2875658" y="3183365"/>
            <a:ext cx="1017587" cy="1158875"/>
          </a:xfrm>
          <a:prstGeom prst="rect">
            <a:avLst/>
          </a:prstGeom>
          <a:noFill/>
          <a:effectLst/>
        </p:spPr>
      </p:pic>
      <p:grpSp>
        <p:nvGrpSpPr>
          <p:cNvPr id="17" name="Group 14"/>
          <p:cNvGrpSpPr>
            <a:grpSpLocks/>
          </p:cNvGrpSpPr>
          <p:nvPr/>
        </p:nvGrpSpPr>
        <p:grpSpPr bwMode="auto">
          <a:xfrm>
            <a:off x="251520" y="5397927"/>
            <a:ext cx="1808163" cy="314325"/>
            <a:chOff x="406" y="980"/>
            <a:chExt cx="2330" cy="294"/>
          </a:xfrm>
        </p:grpSpPr>
        <p:sp>
          <p:nvSpPr>
            <p:cNvPr id="18" name="AutoShape 15"/>
            <p:cNvSpPr>
              <a:spLocks noChangeArrowheads="1"/>
            </p:cNvSpPr>
            <p:nvPr/>
          </p:nvSpPr>
          <p:spPr bwMode="gray">
            <a:xfrm>
              <a:off x="406" y="980"/>
              <a:ext cx="2330" cy="294"/>
            </a:xfrm>
            <a:prstGeom prst="roundRect">
              <a:avLst>
                <a:gd name="adj" fmla="val 50000"/>
              </a:avLst>
            </a:prstGeom>
            <a:gradFill rotWithShape="1">
              <a:gsLst>
                <a:gs pos="0">
                  <a:srgbClr val="B68A1C"/>
                </a:gs>
                <a:gs pos="50000">
                  <a:srgbClr val="B68A1C">
                    <a:gamma/>
                    <a:tint val="72941"/>
                    <a:invGamma/>
                  </a:srgbClr>
                </a:gs>
                <a:gs pos="100000">
                  <a:srgbClr val="B68A1C"/>
                </a:gs>
              </a:gsLst>
              <a:lin ang="0" scaled="1"/>
            </a:gradFill>
            <a:ln w="12700">
              <a:no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19" name="AutoShape 1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sp>
          <p:nvSpPr>
            <p:cNvPr id="20" name="AutoShape 1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grpSp>
      <p:sp>
        <p:nvSpPr>
          <p:cNvPr id="21" name="Text Box 18"/>
          <p:cNvSpPr txBox="1">
            <a:spLocks noChangeArrowheads="1"/>
          </p:cNvSpPr>
          <p:nvPr/>
        </p:nvSpPr>
        <p:spPr bwMode="white">
          <a:xfrm>
            <a:off x="388045" y="5375702"/>
            <a:ext cx="1473200" cy="336550"/>
          </a:xfrm>
          <a:prstGeom prst="rect">
            <a:avLst/>
          </a:prstGeom>
          <a:noFill/>
          <a:ln w="9525" algn="ctr">
            <a:noFill/>
            <a:miter lim="800000"/>
            <a:headEnd/>
            <a:tailEnd/>
          </a:ln>
          <a:effectLst/>
        </p:spPr>
        <p:txBody>
          <a:bodyPr>
            <a:spAutoFit/>
          </a:bodyPr>
          <a:lstStyle/>
          <a:p>
            <a:pPr algn="ctr">
              <a:spcBef>
                <a:spcPct val="50000"/>
              </a:spcBef>
            </a:pPr>
            <a:r>
              <a:rPr lang="en-US" altLang="zh-CN" sz="1600" b="1" dirty="0" smtClean="0">
                <a:solidFill>
                  <a:srgbClr val="FFFFFF"/>
                </a:solidFill>
                <a:effectLst>
                  <a:outerShdw blurRad="38100" dist="38100" dir="2700000" algn="tl">
                    <a:srgbClr val="000000"/>
                  </a:outerShdw>
                </a:effectLst>
                <a:latin typeface="Calibri" pitchFamily="34" charset="0"/>
                <a:ea typeface="宋体" charset="-122"/>
                <a:cs typeface="Arial" charset="0"/>
              </a:rPr>
              <a:t>3G </a:t>
            </a:r>
            <a:r>
              <a:rPr lang="zh-CN" altLang="en-US" sz="1600" b="1" dirty="0" smtClean="0">
                <a:solidFill>
                  <a:srgbClr val="FFFFFF"/>
                </a:solidFill>
                <a:effectLst>
                  <a:outerShdw blurRad="38100" dist="38100" dir="2700000" algn="tl">
                    <a:srgbClr val="000000"/>
                  </a:outerShdw>
                </a:effectLst>
                <a:latin typeface="Calibri" pitchFamily="34" charset="0"/>
                <a:ea typeface="宋体" charset="-122"/>
                <a:cs typeface="Arial" charset="0"/>
              </a:rPr>
              <a:t>启动</a:t>
            </a:r>
            <a:endParaRPr lang="en-US" altLang="zh-CN" sz="1600" b="1" dirty="0">
              <a:solidFill>
                <a:srgbClr val="FFFFFF"/>
              </a:solidFill>
              <a:effectLst>
                <a:outerShdw blurRad="38100" dist="38100" dir="2700000" algn="tl">
                  <a:srgbClr val="000000"/>
                </a:outerShdw>
              </a:effectLst>
              <a:latin typeface="Calibri" pitchFamily="34" charset="0"/>
              <a:ea typeface="宋体" charset="-122"/>
              <a:cs typeface="Arial" charset="0"/>
            </a:endParaRPr>
          </a:p>
        </p:txBody>
      </p:sp>
      <p:sp>
        <p:nvSpPr>
          <p:cNvPr id="22" name="Rectangle 20"/>
          <p:cNvSpPr>
            <a:spLocks noChangeArrowheads="1"/>
          </p:cNvSpPr>
          <p:nvPr/>
        </p:nvSpPr>
        <p:spPr bwMode="black">
          <a:xfrm>
            <a:off x="814884" y="5754742"/>
            <a:ext cx="1768475" cy="338554"/>
          </a:xfrm>
          <a:prstGeom prst="rect">
            <a:avLst/>
          </a:prstGeom>
          <a:noFill/>
          <a:ln w="9525">
            <a:noFill/>
            <a:miter lim="800000"/>
            <a:headEnd/>
            <a:tailEnd/>
          </a:ln>
          <a:effectLst/>
        </p:spPr>
        <p:txBody>
          <a:bodyPr>
            <a:spAutoFit/>
          </a:bodyPr>
          <a:lstStyle/>
          <a:p>
            <a:r>
              <a:rPr lang="en-US" altLang="zh-CN" sz="1600" dirty="0" smtClean="0">
                <a:ea typeface="宋体" charset="-122"/>
                <a:cs typeface="Arial" charset="0"/>
              </a:rPr>
              <a:t>2000</a:t>
            </a:r>
            <a:endParaRPr lang="en-US" altLang="zh-CN" sz="1600" dirty="0">
              <a:ea typeface="宋体" charset="-122"/>
              <a:cs typeface="Arial" charset="0"/>
            </a:endParaRPr>
          </a:p>
        </p:txBody>
      </p:sp>
      <p:sp>
        <p:nvSpPr>
          <p:cNvPr id="23" name="Rectangle 21"/>
          <p:cNvSpPr>
            <a:spLocks noChangeArrowheads="1"/>
          </p:cNvSpPr>
          <p:nvPr/>
        </p:nvSpPr>
        <p:spPr bwMode="black">
          <a:xfrm>
            <a:off x="2881908" y="4983862"/>
            <a:ext cx="1770062" cy="338554"/>
          </a:xfrm>
          <a:prstGeom prst="rect">
            <a:avLst/>
          </a:prstGeom>
          <a:noFill/>
          <a:ln w="9525">
            <a:noFill/>
            <a:miter lim="800000"/>
            <a:headEnd/>
            <a:tailEnd/>
          </a:ln>
          <a:effectLst/>
        </p:spPr>
        <p:txBody>
          <a:bodyPr>
            <a:spAutoFit/>
          </a:bodyPr>
          <a:lstStyle/>
          <a:p>
            <a:r>
              <a:rPr lang="en-US" altLang="zh-CN" sz="1600" dirty="0" smtClean="0">
                <a:ea typeface="宋体" charset="-122"/>
                <a:cs typeface="Arial" charset="0"/>
              </a:rPr>
              <a:t>2005</a:t>
            </a:r>
            <a:endParaRPr lang="en-US" altLang="zh-CN" sz="1600" dirty="0">
              <a:ea typeface="宋体" charset="-122"/>
              <a:cs typeface="Arial" charset="0"/>
            </a:endParaRPr>
          </a:p>
        </p:txBody>
      </p:sp>
      <p:sp>
        <p:nvSpPr>
          <p:cNvPr id="24" name="Rectangle 22"/>
          <p:cNvSpPr>
            <a:spLocks noChangeArrowheads="1"/>
          </p:cNvSpPr>
          <p:nvPr/>
        </p:nvSpPr>
        <p:spPr bwMode="black">
          <a:xfrm>
            <a:off x="4758432" y="4157866"/>
            <a:ext cx="1770062" cy="338554"/>
          </a:xfrm>
          <a:prstGeom prst="rect">
            <a:avLst/>
          </a:prstGeom>
          <a:noFill/>
          <a:ln w="9525">
            <a:noFill/>
            <a:miter lim="800000"/>
            <a:headEnd/>
            <a:tailEnd/>
          </a:ln>
          <a:effectLst/>
        </p:spPr>
        <p:txBody>
          <a:bodyPr>
            <a:spAutoFit/>
          </a:bodyPr>
          <a:lstStyle/>
          <a:p>
            <a:r>
              <a:rPr lang="en-US" altLang="zh-CN" sz="1600" dirty="0" smtClean="0">
                <a:ea typeface="宋体" charset="-122"/>
                <a:cs typeface="Arial" charset="0"/>
              </a:rPr>
              <a:t>2006-2007</a:t>
            </a:r>
            <a:endParaRPr lang="en-US" altLang="zh-CN" sz="1600" dirty="0">
              <a:ea typeface="宋体" charset="-122"/>
              <a:cs typeface="Arial" charset="0"/>
            </a:endParaRPr>
          </a:p>
        </p:txBody>
      </p:sp>
      <p:sp>
        <p:nvSpPr>
          <p:cNvPr id="25" name="Rectangle 23"/>
          <p:cNvSpPr>
            <a:spLocks noChangeArrowheads="1"/>
          </p:cNvSpPr>
          <p:nvPr/>
        </p:nvSpPr>
        <p:spPr bwMode="black">
          <a:xfrm>
            <a:off x="6876256" y="3429000"/>
            <a:ext cx="1770062" cy="338554"/>
          </a:xfrm>
          <a:prstGeom prst="rect">
            <a:avLst/>
          </a:prstGeom>
          <a:noFill/>
          <a:ln w="9525">
            <a:noFill/>
            <a:miter lim="800000"/>
            <a:headEnd/>
            <a:tailEnd/>
          </a:ln>
          <a:effectLst/>
        </p:spPr>
        <p:txBody>
          <a:bodyPr>
            <a:spAutoFit/>
          </a:bodyPr>
          <a:lstStyle/>
          <a:p>
            <a:r>
              <a:rPr lang="en-US" altLang="zh-CN" sz="1600" dirty="0" smtClean="0">
                <a:ea typeface="宋体" charset="-122"/>
                <a:cs typeface="Arial" charset="0"/>
              </a:rPr>
              <a:t>2008</a:t>
            </a:r>
            <a:endParaRPr lang="en-US" altLang="zh-CN" sz="1600" dirty="0">
              <a:ea typeface="宋体" charset="-122"/>
              <a:cs typeface="Arial" charset="0"/>
            </a:endParaRPr>
          </a:p>
        </p:txBody>
      </p:sp>
      <p:grpSp>
        <p:nvGrpSpPr>
          <p:cNvPr id="26" name="Group 24"/>
          <p:cNvGrpSpPr>
            <a:grpSpLocks/>
          </p:cNvGrpSpPr>
          <p:nvPr/>
        </p:nvGrpSpPr>
        <p:grpSpPr bwMode="auto">
          <a:xfrm>
            <a:off x="2381945" y="4599415"/>
            <a:ext cx="1808163" cy="312737"/>
            <a:chOff x="406" y="980"/>
            <a:chExt cx="2330" cy="294"/>
          </a:xfrm>
        </p:grpSpPr>
        <p:sp>
          <p:nvSpPr>
            <p:cNvPr id="27" name="AutoShape 25"/>
            <p:cNvSpPr>
              <a:spLocks noChangeArrowheads="1"/>
            </p:cNvSpPr>
            <p:nvPr/>
          </p:nvSpPr>
          <p:spPr bwMode="gray">
            <a:xfrm>
              <a:off x="406" y="980"/>
              <a:ext cx="2330" cy="294"/>
            </a:xfrm>
            <a:prstGeom prst="roundRect">
              <a:avLst>
                <a:gd name="adj" fmla="val 50000"/>
              </a:avLst>
            </a:prstGeom>
            <a:gradFill rotWithShape="1">
              <a:gsLst>
                <a:gs pos="0">
                  <a:srgbClr val="B68A1C"/>
                </a:gs>
                <a:gs pos="50000">
                  <a:srgbClr val="B68A1C">
                    <a:gamma/>
                    <a:tint val="72941"/>
                    <a:invGamma/>
                  </a:srgbClr>
                </a:gs>
                <a:gs pos="100000">
                  <a:srgbClr val="B68A1C"/>
                </a:gs>
              </a:gsLst>
              <a:lin ang="0" scaled="1"/>
            </a:gradFill>
            <a:ln w="12700">
              <a:no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28" name="AutoShape 2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sp>
          <p:nvSpPr>
            <p:cNvPr id="29" name="AutoShape 2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grpSp>
      <p:sp>
        <p:nvSpPr>
          <p:cNvPr id="30" name="Text Box 18"/>
          <p:cNvSpPr txBox="1">
            <a:spLocks noChangeArrowheads="1"/>
          </p:cNvSpPr>
          <p:nvPr/>
        </p:nvSpPr>
        <p:spPr bwMode="white">
          <a:xfrm>
            <a:off x="2515295" y="4577190"/>
            <a:ext cx="1479550" cy="336550"/>
          </a:xfrm>
          <a:prstGeom prst="rect">
            <a:avLst/>
          </a:prstGeom>
          <a:noFill/>
          <a:ln w="9525" algn="ctr">
            <a:noFill/>
            <a:miter lim="800000"/>
            <a:headEnd/>
            <a:tailEnd/>
          </a:ln>
          <a:effectLst/>
        </p:spPr>
        <p:txBody>
          <a:bodyPr>
            <a:spAutoFit/>
          </a:bodyPr>
          <a:lstStyle/>
          <a:p>
            <a:pPr algn="ctr">
              <a:spcBef>
                <a:spcPct val="50000"/>
              </a:spcBef>
            </a:pPr>
            <a:r>
              <a:rPr lang="zh-CN" altLang="en-US" sz="1600" b="1" dirty="0" smtClean="0">
                <a:solidFill>
                  <a:srgbClr val="FFFFFF"/>
                </a:solidFill>
                <a:effectLst>
                  <a:outerShdw blurRad="38100" dist="38100" dir="2700000" algn="tl">
                    <a:srgbClr val="000000"/>
                  </a:outerShdw>
                </a:effectLst>
                <a:latin typeface="Calibri" pitchFamily="34" charset="0"/>
                <a:ea typeface="宋体" charset="-122"/>
                <a:cs typeface="Arial" charset="0"/>
              </a:rPr>
              <a:t>规模商用</a:t>
            </a:r>
            <a:endParaRPr lang="en-US" altLang="zh-CN" sz="1600" b="1" dirty="0">
              <a:solidFill>
                <a:srgbClr val="FFFFFF"/>
              </a:solidFill>
              <a:effectLst>
                <a:outerShdw blurRad="38100" dist="38100" dir="2700000" algn="tl">
                  <a:srgbClr val="000000"/>
                </a:outerShdw>
              </a:effectLst>
              <a:latin typeface="Calibri" pitchFamily="34" charset="0"/>
              <a:ea typeface="宋体" charset="-122"/>
              <a:cs typeface="Arial" charset="0"/>
            </a:endParaRPr>
          </a:p>
        </p:txBody>
      </p:sp>
      <p:grpSp>
        <p:nvGrpSpPr>
          <p:cNvPr id="31" name="Group 29"/>
          <p:cNvGrpSpPr>
            <a:grpSpLocks/>
          </p:cNvGrpSpPr>
          <p:nvPr/>
        </p:nvGrpSpPr>
        <p:grpSpPr bwMode="auto">
          <a:xfrm>
            <a:off x="4412358" y="3786615"/>
            <a:ext cx="1808162" cy="314325"/>
            <a:chOff x="406" y="980"/>
            <a:chExt cx="2330" cy="294"/>
          </a:xfrm>
        </p:grpSpPr>
        <p:sp>
          <p:nvSpPr>
            <p:cNvPr id="32" name="AutoShape 30"/>
            <p:cNvSpPr>
              <a:spLocks noChangeArrowheads="1"/>
            </p:cNvSpPr>
            <p:nvPr/>
          </p:nvSpPr>
          <p:spPr bwMode="gray">
            <a:xfrm>
              <a:off x="406" y="980"/>
              <a:ext cx="2330" cy="294"/>
            </a:xfrm>
            <a:prstGeom prst="roundRect">
              <a:avLst>
                <a:gd name="adj" fmla="val 50000"/>
              </a:avLst>
            </a:prstGeom>
            <a:gradFill rotWithShape="1">
              <a:gsLst>
                <a:gs pos="0">
                  <a:srgbClr val="B68A1C"/>
                </a:gs>
                <a:gs pos="50000">
                  <a:srgbClr val="B68A1C">
                    <a:gamma/>
                    <a:tint val="72941"/>
                    <a:invGamma/>
                  </a:srgbClr>
                </a:gs>
                <a:gs pos="100000">
                  <a:srgbClr val="B68A1C"/>
                </a:gs>
              </a:gsLst>
              <a:lin ang="0" scaled="1"/>
            </a:gradFill>
            <a:ln w="12700">
              <a:no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33" name="AutoShape 31"/>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sp>
          <p:nvSpPr>
            <p:cNvPr id="34" name="AutoShape 32"/>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grpSp>
      <p:sp>
        <p:nvSpPr>
          <p:cNvPr id="35" name="Text Box 18"/>
          <p:cNvSpPr txBox="1">
            <a:spLocks noChangeArrowheads="1"/>
          </p:cNvSpPr>
          <p:nvPr/>
        </p:nvSpPr>
        <p:spPr bwMode="white">
          <a:xfrm>
            <a:off x="4518720" y="3764390"/>
            <a:ext cx="1533525" cy="366712"/>
          </a:xfrm>
          <a:prstGeom prst="rect">
            <a:avLst/>
          </a:prstGeom>
          <a:noFill/>
          <a:ln w="9525" algn="ctr">
            <a:noFill/>
            <a:miter lim="800000"/>
            <a:headEnd/>
            <a:tailEnd/>
          </a:ln>
          <a:effectLst/>
        </p:spPr>
        <p:txBody>
          <a:bodyPr>
            <a:spAutoFit/>
          </a:bodyPr>
          <a:lstStyle/>
          <a:p>
            <a:pPr algn="ctr">
              <a:spcBef>
                <a:spcPct val="50000"/>
              </a:spcBef>
            </a:pPr>
            <a:r>
              <a:rPr lang="zh-CN" altLang="en-US" b="1" dirty="0" smtClean="0">
                <a:solidFill>
                  <a:srgbClr val="FFFFFF"/>
                </a:solidFill>
                <a:effectLst>
                  <a:outerShdw blurRad="38100" dist="38100" dir="2700000" algn="tl">
                    <a:srgbClr val="000000"/>
                  </a:outerShdw>
                </a:effectLst>
                <a:latin typeface="Calibri" pitchFamily="34" charset="0"/>
                <a:ea typeface="宋体" charset="-122"/>
                <a:cs typeface="Arial" charset="0"/>
              </a:rPr>
              <a:t>升级演进</a:t>
            </a:r>
            <a:endParaRPr lang="en-US" altLang="zh-CN" b="1" dirty="0">
              <a:solidFill>
                <a:srgbClr val="FFFFFF"/>
              </a:solidFill>
              <a:effectLst>
                <a:outerShdw blurRad="38100" dist="38100" dir="2700000" algn="tl">
                  <a:srgbClr val="000000"/>
                </a:outerShdw>
              </a:effectLst>
              <a:latin typeface="Calibri" pitchFamily="34" charset="0"/>
              <a:ea typeface="宋体" charset="-122"/>
              <a:cs typeface="Arial" charset="0"/>
            </a:endParaRPr>
          </a:p>
        </p:txBody>
      </p:sp>
      <p:grpSp>
        <p:nvGrpSpPr>
          <p:cNvPr id="36" name="Group 34"/>
          <p:cNvGrpSpPr>
            <a:grpSpLocks/>
          </p:cNvGrpSpPr>
          <p:nvPr/>
        </p:nvGrpSpPr>
        <p:grpSpPr bwMode="auto">
          <a:xfrm>
            <a:off x="6530083" y="2996040"/>
            <a:ext cx="1808162" cy="314325"/>
            <a:chOff x="406" y="980"/>
            <a:chExt cx="2330" cy="294"/>
          </a:xfrm>
        </p:grpSpPr>
        <p:sp>
          <p:nvSpPr>
            <p:cNvPr id="37" name="AutoShape 35"/>
            <p:cNvSpPr>
              <a:spLocks noChangeArrowheads="1"/>
            </p:cNvSpPr>
            <p:nvPr/>
          </p:nvSpPr>
          <p:spPr bwMode="gray">
            <a:xfrm>
              <a:off x="406" y="980"/>
              <a:ext cx="2330" cy="294"/>
            </a:xfrm>
            <a:prstGeom prst="roundRect">
              <a:avLst>
                <a:gd name="adj" fmla="val 50000"/>
              </a:avLst>
            </a:prstGeom>
            <a:gradFill rotWithShape="1">
              <a:gsLst>
                <a:gs pos="0">
                  <a:srgbClr val="B68A1C"/>
                </a:gs>
                <a:gs pos="50000">
                  <a:srgbClr val="B68A1C">
                    <a:gamma/>
                    <a:tint val="72941"/>
                    <a:invGamma/>
                  </a:srgbClr>
                </a:gs>
                <a:gs pos="100000">
                  <a:srgbClr val="B68A1C"/>
                </a:gs>
              </a:gsLst>
              <a:lin ang="0" scaled="1"/>
            </a:gradFill>
            <a:ln w="12700">
              <a:noFill/>
              <a:round/>
              <a:headEnd/>
              <a:tailEnd/>
            </a:ln>
            <a:effectLst>
              <a:outerShdw dist="35921" dir="2700000" algn="ctr" rotWithShape="0">
                <a:srgbClr val="080808">
                  <a:alpha val="50000"/>
                </a:srgbClr>
              </a:outerShdw>
            </a:effectLst>
          </p:spPr>
          <p:txBody>
            <a:bodyPr wrap="none" anchor="ctr"/>
            <a:lstStyle/>
            <a:p>
              <a:endParaRPr lang="zh-CN" altLang="en-US"/>
            </a:p>
          </p:txBody>
        </p:sp>
        <p:sp>
          <p:nvSpPr>
            <p:cNvPr id="38" name="AutoShape 3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sp>
          <p:nvSpPr>
            <p:cNvPr id="39" name="AutoShape 3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zh-CN" altLang="en-US"/>
            </a:p>
          </p:txBody>
        </p:sp>
      </p:grpSp>
      <p:sp>
        <p:nvSpPr>
          <p:cNvPr id="40" name="Text Box 18"/>
          <p:cNvSpPr txBox="1">
            <a:spLocks noChangeArrowheads="1"/>
          </p:cNvSpPr>
          <p:nvPr/>
        </p:nvSpPr>
        <p:spPr bwMode="white">
          <a:xfrm>
            <a:off x="6620570" y="2973815"/>
            <a:ext cx="1565275" cy="336550"/>
          </a:xfrm>
          <a:prstGeom prst="rect">
            <a:avLst/>
          </a:prstGeom>
          <a:noFill/>
          <a:ln w="9525" algn="ctr">
            <a:noFill/>
            <a:miter lim="800000"/>
            <a:headEnd/>
            <a:tailEnd/>
          </a:ln>
          <a:effectLst/>
        </p:spPr>
        <p:txBody>
          <a:bodyPr>
            <a:spAutoFit/>
          </a:bodyPr>
          <a:lstStyle/>
          <a:p>
            <a:pPr algn="ctr">
              <a:spcBef>
                <a:spcPct val="50000"/>
              </a:spcBef>
            </a:pPr>
            <a:r>
              <a:rPr lang="zh-CN" altLang="en-US" sz="1600" b="1" dirty="0" smtClean="0">
                <a:solidFill>
                  <a:srgbClr val="FFFFFF"/>
                </a:solidFill>
                <a:effectLst>
                  <a:outerShdw blurRad="38100" dist="38100" dir="2700000" algn="tl">
                    <a:srgbClr val="000000"/>
                  </a:outerShdw>
                </a:effectLst>
                <a:latin typeface="Calibri" pitchFamily="34" charset="0"/>
                <a:ea typeface="宋体" charset="-122"/>
                <a:cs typeface="Arial" charset="0"/>
              </a:rPr>
              <a:t>全面发展</a:t>
            </a:r>
            <a:endParaRPr lang="en-US" altLang="zh-CN" sz="1600" b="1" dirty="0">
              <a:solidFill>
                <a:srgbClr val="FFFFFF"/>
              </a:solidFill>
              <a:effectLst>
                <a:outerShdw blurRad="38100" dist="38100" dir="2700000" algn="tl">
                  <a:srgbClr val="000000"/>
                </a:outerShdw>
              </a:effectLst>
              <a:latin typeface="Calibri" pitchFamily="34" charset="0"/>
              <a:ea typeface="宋体" charset="-122"/>
              <a:cs typeface="Arial" charset="0"/>
            </a:endParaRPr>
          </a:p>
        </p:txBody>
      </p:sp>
      <p:pic>
        <p:nvPicPr>
          <p:cNvPr id="42" name="Picture 27"/>
          <p:cNvPicPr>
            <a:picLocks noChangeAspect="1" noChangeArrowheads="1"/>
          </p:cNvPicPr>
          <p:nvPr/>
        </p:nvPicPr>
        <p:blipFill>
          <a:blip r:embed="rId4" cstate="print"/>
          <a:srcRect/>
          <a:stretch>
            <a:fillRect/>
          </a:stretch>
        </p:blipFill>
        <p:spPr bwMode="auto">
          <a:xfrm>
            <a:off x="6732240" y="1988840"/>
            <a:ext cx="1296144" cy="834642"/>
          </a:xfrm>
          <a:prstGeom prst="rect">
            <a:avLst/>
          </a:prstGeom>
          <a:ln>
            <a:noFill/>
          </a:ln>
          <a:effectLst>
            <a:outerShdw blurRad="292100" dist="139700" dir="2700000" algn="tl" rotWithShape="0">
              <a:srgbClr val="333333">
                <a:alpha val="65000"/>
              </a:srgbClr>
            </a:outerShdw>
          </a:effectLst>
        </p:spPr>
      </p:pic>
      <p:sp>
        <p:nvSpPr>
          <p:cNvPr id="41" name="TextBox 40"/>
          <p:cNvSpPr txBox="1"/>
          <p:nvPr/>
        </p:nvSpPr>
        <p:spPr>
          <a:xfrm>
            <a:off x="251520" y="1340769"/>
            <a:ext cx="6120680" cy="830997"/>
          </a:xfrm>
          <a:prstGeom prst="rect">
            <a:avLst/>
          </a:prstGeom>
          <a:noFill/>
        </p:spPr>
        <p:txBody>
          <a:bodyPr wrap="square" rtlCol="0">
            <a:spAutoFit/>
          </a:bodyPr>
          <a:lstStyle/>
          <a:p>
            <a:r>
              <a:rPr lang="en-US" altLang="zh-CN" sz="1600" dirty="0" smtClean="0"/>
              <a:t>2009</a:t>
            </a:r>
            <a:r>
              <a:rPr lang="zh-CN" altLang="en-US" sz="1600" dirty="0" smtClean="0"/>
              <a:t>年中国移动的</a:t>
            </a:r>
            <a:r>
              <a:rPr lang="en-US" altLang="zh-CN" sz="1600" dirty="0" smtClean="0"/>
              <a:t>TD</a:t>
            </a:r>
            <a:r>
              <a:rPr lang="zh-CN" altLang="en-US" sz="1600" dirty="0" smtClean="0"/>
              <a:t>网络已实现了国内</a:t>
            </a:r>
            <a:r>
              <a:rPr lang="en-US" altLang="zh-CN" sz="1600" dirty="0" smtClean="0"/>
              <a:t>238</a:t>
            </a:r>
            <a:r>
              <a:rPr lang="zh-CN" altLang="en-US" sz="1600" dirty="0" smtClean="0"/>
              <a:t>个城市的覆盖，而中国联通和中国电信的</a:t>
            </a:r>
            <a:r>
              <a:rPr lang="en-US" altLang="zh-CN" sz="1600" dirty="0" smtClean="0"/>
              <a:t>3G</a:t>
            </a:r>
            <a:r>
              <a:rPr lang="zh-CN" altLang="en-US" sz="1600" dirty="0" smtClean="0"/>
              <a:t>网络则分别覆盖了</a:t>
            </a:r>
            <a:r>
              <a:rPr lang="en-US" altLang="zh-CN" sz="1600" dirty="0" smtClean="0"/>
              <a:t>285</a:t>
            </a:r>
            <a:r>
              <a:rPr lang="zh-CN" altLang="en-US" sz="1600" dirty="0" smtClean="0"/>
              <a:t>个和</a:t>
            </a:r>
            <a:r>
              <a:rPr lang="en-US" altLang="zh-CN" sz="1600" dirty="0" smtClean="0"/>
              <a:t>342</a:t>
            </a:r>
            <a:r>
              <a:rPr lang="zh-CN" altLang="en-US" sz="1600" dirty="0" smtClean="0"/>
              <a:t>个城市。</a:t>
            </a:r>
            <a:r>
              <a:rPr lang="en-US" altLang="zh-CN" sz="1600" dirty="0" smtClean="0"/>
              <a:t>2010</a:t>
            </a:r>
            <a:r>
              <a:rPr lang="zh-CN" altLang="en-US" sz="1600" dirty="0" smtClean="0"/>
              <a:t>年第三季度我国</a:t>
            </a:r>
            <a:r>
              <a:rPr lang="en-US" altLang="zh-CN" sz="1600" dirty="0" smtClean="0"/>
              <a:t>3G</a:t>
            </a:r>
            <a:r>
              <a:rPr lang="zh-CN" altLang="en-US" sz="1600" dirty="0" smtClean="0"/>
              <a:t>基站</a:t>
            </a:r>
            <a:r>
              <a:rPr lang="en-US" altLang="zh-CN" sz="1600" dirty="0" smtClean="0"/>
              <a:t>51.5</a:t>
            </a:r>
            <a:r>
              <a:rPr lang="zh-CN" altLang="en-US" sz="1600" dirty="0" smtClean="0"/>
              <a:t>万个，增长</a:t>
            </a:r>
            <a:r>
              <a:rPr lang="en-US" altLang="zh-CN" sz="1600" dirty="0" smtClean="0"/>
              <a:t>83.9%</a:t>
            </a:r>
            <a:r>
              <a:rPr lang="zh-CN" altLang="en-US" sz="1600" dirty="0" smtClean="0"/>
              <a:t>。</a:t>
            </a:r>
            <a:endParaRPr lang="zh-CN" altLang="en-U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640960" cy="523220"/>
          </a:xfrm>
          <a:prstGeom prst="rect">
            <a:avLst/>
          </a:prstGeom>
          <a:noFill/>
        </p:spPr>
        <p:txBody>
          <a:bodyPr wrap="square" rtlCol="0">
            <a:spAutoFit/>
          </a:bodyPr>
          <a:lstStyle/>
          <a:p>
            <a:r>
              <a:rPr lang="zh-CN" altLang="en-US" sz="2800" dirty="0" smtClean="0"/>
              <a:t>外部动力</a:t>
            </a:r>
            <a:r>
              <a:rPr lang="en-US" altLang="zh-CN" sz="2800" dirty="0" smtClean="0"/>
              <a:t>—</a:t>
            </a:r>
            <a:r>
              <a:rPr lang="zh-CN" altLang="en-US" sz="2800" dirty="0" smtClean="0"/>
              <a:t>移动互联网用户增长</a:t>
            </a:r>
            <a:r>
              <a:rPr lang="en-US" altLang="zh-CN" sz="2800" dirty="0" smtClean="0"/>
              <a:t>78.7%</a:t>
            </a:r>
            <a:endParaRPr lang="zh-CN" altLang="en-US" sz="2800" dirty="0"/>
          </a:p>
        </p:txBody>
      </p:sp>
      <p:sp>
        <p:nvSpPr>
          <p:cNvPr id="56" name="TextBox 55"/>
          <p:cNvSpPr txBox="1"/>
          <p:nvPr/>
        </p:nvSpPr>
        <p:spPr>
          <a:xfrm>
            <a:off x="1051868" y="1243360"/>
            <a:ext cx="2520280" cy="276999"/>
          </a:xfrm>
          <a:prstGeom prst="rect">
            <a:avLst/>
          </a:prstGeom>
          <a:noFill/>
        </p:spPr>
        <p:txBody>
          <a:bodyPr wrap="square" rtlCol="0">
            <a:spAutoFit/>
          </a:bodyPr>
          <a:lstStyle/>
          <a:p>
            <a:r>
              <a:rPr lang="zh-CN" altLang="en-US" sz="1200" dirty="0" smtClean="0"/>
              <a:t>移动与互联网的不断融合</a:t>
            </a:r>
            <a:endParaRPr lang="zh-CN" altLang="en-US" sz="1200" dirty="0"/>
          </a:p>
        </p:txBody>
      </p:sp>
      <p:sp>
        <p:nvSpPr>
          <p:cNvPr id="57" name="TextBox 56"/>
          <p:cNvSpPr txBox="1"/>
          <p:nvPr/>
        </p:nvSpPr>
        <p:spPr>
          <a:xfrm>
            <a:off x="535112" y="3882132"/>
            <a:ext cx="3456384" cy="276999"/>
          </a:xfrm>
          <a:prstGeom prst="rect">
            <a:avLst/>
          </a:prstGeom>
          <a:noFill/>
        </p:spPr>
        <p:txBody>
          <a:bodyPr wrap="square" rtlCol="0">
            <a:spAutoFit/>
          </a:bodyPr>
          <a:lstStyle/>
          <a:p>
            <a:r>
              <a:rPr lang="en-US" altLang="zh-CN" sz="1200" dirty="0" smtClean="0"/>
              <a:t>2000-2010H1</a:t>
            </a:r>
            <a:r>
              <a:rPr lang="zh-CN" altLang="en-US" sz="1200" dirty="0" smtClean="0"/>
              <a:t>中国手机互联网用户数量</a:t>
            </a:r>
            <a:endParaRPr lang="zh-CN" altLang="en-US" sz="1200" dirty="0"/>
          </a:p>
        </p:txBody>
      </p:sp>
      <p:cxnSp>
        <p:nvCxnSpPr>
          <p:cNvPr id="58" name="直接连接符 57"/>
          <p:cNvCxnSpPr/>
          <p:nvPr/>
        </p:nvCxnSpPr>
        <p:spPr>
          <a:xfrm>
            <a:off x="4139952" y="3861048"/>
            <a:ext cx="4752528"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flipH="1" flipV="1">
            <a:off x="1907704" y="3789040"/>
            <a:ext cx="4464496"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pic>
        <p:nvPicPr>
          <p:cNvPr id="60" name="Picture 9" descr="D:\Program Files\Microsoft Office\MEDIA\OFFICE12\Bullets\BD21375_.gif"/>
          <p:cNvPicPr>
            <a:picLocks noChangeAspect="1" noChangeArrowheads="1"/>
          </p:cNvPicPr>
          <p:nvPr/>
        </p:nvPicPr>
        <p:blipFill>
          <a:blip r:embed="rId2" cstate="print"/>
          <a:srcRect/>
          <a:stretch>
            <a:fillRect/>
          </a:stretch>
        </p:blipFill>
        <p:spPr bwMode="auto">
          <a:xfrm>
            <a:off x="4029844" y="3750940"/>
            <a:ext cx="216024" cy="216024"/>
          </a:xfrm>
          <a:prstGeom prst="rect">
            <a:avLst/>
          </a:prstGeom>
          <a:noFill/>
        </p:spPr>
      </p:pic>
      <p:sp>
        <p:nvSpPr>
          <p:cNvPr id="61" name="TextBox 60"/>
          <p:cNvSpPr txBox="1"/>
          <p:nvPr/>
        </p:nvSpPr>
        <p:spPr>
          <a:xfrm>
            <a:off x="4355976" y="1772816"/>
            <a:ext cx="4608512" cy="830997"/>
          </a:xfrm>
          <a:prstGeom prst="rect">
            <a:avLst/>
          </a:prstGeom>
          <a:noFill/>
        </p:spPr>
        <p:txBody>
          <a:bodyPr wrap="square" rtlCol="0">
            <a:spAutoFit/>
          </a:bodyPr>
          <a:lstStyle/>
          <a:p>
            <a:r>
              <a:rPr lang="zh-CN" altLang="en-US" sz="1600" b="1" dirty="0" smtClean="0"/>
              <a:t>移动与互联网不断融合</a:t>
            </a:r>
            <a:r>
              <a:rPr lang="zh-CN" altLang="en-US" sz="1600" dirty="0" smtClean="0"/>
              <a:t>。</a:t>
            </a:r>
            <a:r>
              <a:rPr lang="en-US" altLang="zh-CN" sz="1600" dirty="0" smtClean="0"/>
              <a:t>IM</a:t>
            </a:r>
            <a:r>
              <a:rPr lang="zh-CN" altLang="en-US" sz="1600" dirty="0" smtClean="0"/>
              <a:t>，</a:t>
            </a:r>
            <a:r>
              <a:rPr lang="en-US" altLang="zh-CN" sz="1600" dirty="0" smtClean="0"/>
              <a:t>SNS</a:t>
            </a:r>
            <a:r>
              <a:rPr lang="zh-CN" altLang="en-US" sz="1600" dirty="0" smtClean="0"/>
              <a:t>，</a:t>
            </a:r>
            <a:r>
              <a:rPr lang="en-US" altLang="zh-CN" sz="1600" dirty="0" smtClean="0"/>
              <a:t>UGC</a:t>
            </a:r>
            <a:r>
              <a:rPr lang="zh-CN" altLang="en-US" sz="1600" dirty="0" smtClean="0"/>
              <a:t>等互联网应用逐步向移动化发展。移动互联网应用日益丰富。</a:t>
            </a:r>
            <a:endParaRPr lang="zh-CN" altLang="en-US" dirty="0" smtClean="0"/>
          </a:p>
        </p:txBody>
      </p:sp>
      <p:sp>
        <p:nvSpPr>
          <p:cNvPr id="62" name="TextBox 61"/>
          <p:cNvSpPr txBox="1"/>
          <p:nvPr/>
        </p:nvSpPr>
        <p:spPr>
          <a:xfrm>
            <a:off x="4572000" y="4424412"/>
            <a:ext cx="4392488" cy="1569660"/>
          </a:xfrm>
          <a:prstGeom prst="rect">
            <a:avLst/>
          </a:prstGeom>
          <a:noFill/>
        </p:spPr>
        <p:txBody>
          <a:bodyPr wrap="square" rtlCol="0">
            <a:spAutoFit/>
          </a:bodyPr>
          <a:lstStyle/>
          <a:p>
            <a:r>
              <a:rPr lang="zh-CN" altLang="en-US" sz="1600" b="1" dirty="0" smtClean="0"/>
              <a:t>手机互联网用户保持快速增长。</a:t>
            </a:r>
            <a:r>
              <a:rPr lang="zh-CN" altLang="en-US" sz="1600" dirty="0" smtClean="0"/>
              <a:t>根据</a:t>
            </a:r>
            <a:r>
              <a:rPr lang="en-US" altLang="zh-CN" sz="1600" dirty="0" smtClean="0"/>
              <a:t>CNNIC</a:t>
            </a:r>
            <a:r>
              <a:rPr lang="zh-CN" altLang="en-US" sz="1600" dirty="0" smtClean="0"/>
              <a:t>统计，</a:t>
            </a:r>
            <a:r>
              <a:rPr lang="en-US" altLang="zh-CN" sz="1600" dirty="0" smtClean="0"/>
              <a:t>2010</a:t>
            </a:r>
            <a:r>
              <a:rPr lang="zh-CN" altLang="en-US" sz="1600" dirty="0" smtClean="0"/>
              <a:t>上半年中国手机互联网用户达到</a:t>
            </a:r>
            <a:r>
              <a:rPr lang="en-US" altLang="zh-CN" sz="1600" dirty="0" smtClean="0"/>
              <a:t>2.77</a:t>
            </a:r>
            <a:r>
              <a:rPr lang="zh-CN" altLang="en-US" sz="1600" dirty="0" smtClean="0"/>
              <a:t>亿，同比增长</a:t>
            </a:r>
            <a:r>
              <a:rPr lang="en-US" altLang="zh-CN" sz="1600" dirty="0" smtClean="0"/>
              <a:t>78.7%</a:t>
            </a:r>
            <a:r>
              <a:rPr lang="zh-CN" altLang="en-US" sz="1600" dirty="0" smtClean="0"/>
              <a:t>，移动互联网用户占手机用户</a:t>
            </a:r>
            <a:r>
              <a:rPr lang="en-US" altLang="zh-CN" sz="1600" dirty="0" smtClean="0"/>
              <a:t>34.4%</a:t>
            </a:r>
            <a:r>
              <a:rPr lang="zh-CN" altLang="en-US" sz="1600" dirty="0" smtClean="0"/>
              <a:t>，占互联网用户</a:t>
            </a:r>
            <a:r>
              <a:rPr lang="en-US" altLang="zh-CN" sz="1600" dirty="0" smtClean="0"/>
              <a:t>66%</a:t>
            </a:r>
            <a:r>
              <a:rPr lang="zh-CN" altLang="en-US" sz="1600" dirty="0" smtClean="0"/>
              <a:t>。快速增长的移动互联网用户，为智能手机发展提供了庞大的用户基础。</a:t>
            </a:r>
            <a:endParaRPr lang="zh-CN" altLang="en-US" sz="1600" dirty="0"/>
          </a:p>
        </p:txBody>
      </p:sp>
      <p:sp>
        <p:nvSpPr>
          <p:cNvPr id="63" name="Oval 21"/>
          <p:cNvSpPr>
            <a:spLocks noChangeArrowheads="1"/>
          </p:cNvSpPr>
          <p:nvPr/>
        </p:nvSpPr>
        <p:spPr bwMode="gray">
          <a:xfrm>
            <a:off x="4025528" y="154409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64" name="Oval 21"/>
          <p:cNvSpPr>
            <a:spLocks noChangeArrowheads="1"/>
          </p:cNvSpPr>
          <p:nvPr/>
        </p:nvSpPr>
        <p:spPr bwMode="gray">
          <a:xfrm>
            <a:off x="4048324" y="587727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pic>
        <p:nvPicPr>
          <p:cNvPr id="2051" name="Picture 3"/>
          <p:cNvPicPr>
            <a:picLocks noChangeAspect="1" noChangeArrowheads="1"/>
          </p:cNvPicPr>
          <p:nvPr/>
        </p:nvPicPr>
        <p:blipFill>
          <a:blip r:embed="rId3" cstate="print"/>
          <a:srcRect/>
          <a:stretch>
            <a:fillRect/>
          </a:stretch>
        </p:blipFill>
        <p:spPr bwMode="auto">
          <a:xfrm>
            <a:off x="179512" y="1484785"/>
            <a:ext cx="3762195" cy="2304256"/>
          </a:xfrm>
          <a:prstGeom prst="rect">
            <a:avLst/>
          </a:prstGeom>
          <a:ln>
            <a:noFill/>
          </a:ln>
          <a:effectLst>
            <a:outerShdw blurRad="292100" dist="139700" dir="2700000" algn="tl" rotWithShape="0">
              <a:srgbClr val="333333">
                <a:alpha val="65000"/>
              </a:srgbClr>
            </a:outerShdw>
          </a:effectLst>
        </p:spPr>
      </p:pic>
      <p:pic>
        <p:nvPicPr>
          <p:cNvPr id="17409" name="Picture 1"/>
          <p:cNvPicPr>
            <a:picLocks noChangeAspect="1" noChangeArrowheads="1"/>
          </p:cNvPicPr>
          <p:nvPr/>
        </p:nvPicPr>
        <p:blipFill>
          <a:blip r:embed="rId4" cstate="print"/>
          <a:srcRect/>
          <a:stretch>
            <a:fillRect/>
          </a:stretch>
        </p:blipFill>
        <p:spPr bwMode="auto">
          <a:xfrm>
            <a:off x="166812" y="4149080"/>
            <a:ext cx="3816424" cy="194421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8424936" cy="523220"/>
          </a:xfrm>
          <a:prstGeom prst="rect">
            <a:avLst/>
          </a:prstGeom>
          <a:noFill/>
        </p:spPr>
        <p:txBody>
          <a:bodyPr wrap="square" rtlCol="0">
            <a:spAutoFit/>
          </a:bodyPr>
          <a:lstStyle/>
          <a:p>
            <a:r>
              <a:rPr lang="zh-CN" altLang="en-US" sz="2800" dirty="0" smtClean="0"/>
              <a:t>外部动力</a:t>
            </a:r>
            <a:r>
              <a:rPr lang="en-US" altLang="zh-CN" sz="2800" dirty="0" smtClean="0"/>
              <a:t>—</a:t>
            </a:r>
            <a:r>
              <a:rPr lang="zh-CN" altLang="en-US" sz="2800" dirty="0" smtClean="0"/>
              <a:t>中移动数据业务增长率超</a:t>
            </a:r>
            <a:r>
              <a:rPr lang="en-US" altLang="zh-CN" sz="2800" dirty="0" smtClean="0"/>
              <a:t>64%</a:t>
            </a:r>
            <a:endParaRPr lang="zh-CN" altLang="en-US" sz="2800" dirty="0"/>
          </a:p>
        </p:txBody>
      </p:sp>
      <p:sp>
        <p:nvSpPr>
          <p:cNvPr id="61" name="TextBox 60"/>
          <p:cNvSpPr txBox="1"/>
          <p:nvPr/>
        </p:nvSpPr>
        <p:spPr>
          <a:xfrm>
            <a:off x="4355976" y="1815108"/>
            <a:ext cx="4608512" cy="1569660"/>
          </a:xfrm>
          <a:prstGeom prst="rect">
            <a:avLst/>
          </a:prstGeom>
          <a:noFill/>
        </p:spPr>
        <p:txBody>
          <a:bodyPr wrap="square" rtlCol="0">
            <a:spAutoFit/>
          </a:bodyPr>
          <a:lstStyle/>
          <a:p>
            <a:r>
              <a:rPr lang="zh-CN" altLang="en-US" sz="1600" dirty="0" smtClean="0"/>
              <a:t>新型数据流量业务在近年获得了迅猛发展，</a:t>
            </a:r>
            <a:r>
              <a:rPr lang="en-US" altLang="zh-CN" sz="1600" dirty="0" smtClean="0"/>
              <a:t>2010</a:t>
            </a:r>
            <a:r>
              <a:rPr lang="zh-CN" altLang="en-US" sz="1600" dirty="0" smtClean="0"/>
              <a:t>年中移动上半年数据显示，该业务收入同比增幅达</a:t>
            </a:r>
            <a:r>
              <a:rPr lang="en-US" altLang="zh-CN" sz="1600" dirty="0" smtClean="0"/>
              <a:t>64.2%</a:t>
            </a:r>
            <a:r>
              <a:rPr lang="zh-CN" altLang="en-US" sz="1600" dirty="0" smtClean="0"/>
              <a:t>。数据业务有望成为运营商未来增长的新动力。在此背景下，移动运营商对于智能手机的定制补贴力度不断加大的同时，也积极开展智能手机的开发。</a:t>
            </a:r>
            <a:endParaRPr lang="zh-CN" altLang="en-US" sz="1600" dirty="0"/>
          </a:p>
        </p:txBody>
      </p:sp>
      <p:sp>
        <p:nvSpPr>
          <p:cNvPr id="95" name="Rectangle 36"/>
          <p:cNvSpPr>
            <a:spLocks noChangeArrowheads="1"/>
          </p:cNvSpPr>
          <p:nvPr/>
        </p:nvSpPr>
        <p:spPr bwMode="auto">
          <a:xfrm rot="10800000" flipV="1">
            <a:off x="-663376" y="1302668"/>
            <a:ext cx="6912768" cy="276999"/>
          </a:xfrm>
          <a:prstGeom prst="rect">
            <a:avLst/>
          </a:prstGeom>
          <a:noFill/>
          <a:ln w="9525">
            <a:noFill/>
            <a:miter lim="800000"/>
            <a:headEnd/>
            <a:tailEnd/>
          </a:ln>
          <a:effectLst/>
        </p:spPr>
        <p:txBody>
          <a:bodyPr wrap="square">
            <a:spAutoFit/>
          </a:bodyPr>
          <a:lstStyle/>
          <a:p>
            <a:pPr algn="ctr"/>
            <a:r>
              <a:rPr lang="en-US" altLang="zh-CN" sz="1200" dirty="0" smtClean="0">
                <a:solidFill>
                  <a:srgbClr val="000000"/>
                </a:solidFill>
                <a:effectLst>
                  <a:outerShdw blurRad="38100" dist="38100" dir="2700000" algn="tl">
                    <a:srgbClr val="FFFFFF"/>
                  </a:outerShdw>
                </a:effectLst>
                <a:ea typeface="宋体" charset="-122"/>
                <a:cs typeface="Arial" charset="0"/>
              </a:rPr>
              <a:t>2009-2010H1</a:t>
            </a:r>
            <a:r>
              <a:rPr lang="zh-CN" altLang="en-US" sz="1200" dirty="0" smtClean="0">
                <a:solidFill>
                  <a:srgbClr val="000000"/>
                </a:solidFill>
                <a:effectLst>
                  <a:outerShdw blurRad="38100" dist="38100" dir="2700000" algn="tl">
                    <a:srgbClr val="FFFFFF"/>
                  </a:outerShdw>
                </a:effectLst>
                <a:ea typeface="宋体" charset="-122"/>
                <a:cs typeface="Arial" charset="0"/>
              </a:rPr>
              <a:t>中国移动</a:t>
            </a:r>
            <a:r>
              <a:rPr lang="zh-CN" altLang="en-US" sz="1200" dirty="0" smtClean="0">
                <a:solidFill>
                  <a:srgbClr val="000000"/>
                </a:solidFill>
                <a:effectLst>
                  <a:outerShdw blurRad="38100" dist="38100" dir="2700000" algn="tl">
                    <a:srgbClr val="FFFFFF"/>
                  </a:outerShdw>
                </a:effectLst>
                <a:cs typeface="Arial" charset="0"/>
              </a:rPr>
              <a:t>重点数据业务和流量数据业务增长情况（单位：亿元）</a:t>
            </a:r>
            <a:endParaRPr lang="en-US" altLang="zh-CN" sz="1200" b="1" dirty="0">
              <a:solidFill>
                <a:srgbClr val="000000"/>
              </a:solidFill>
              <a:effectLst>
                <a:outerShdw blurRad="38100" dist="38100" dir="2700000" algn="tl">
                  <a:srgbClr val="FFFFFF"/>
                </a:outerShdw>
              </a:effectLst>
              <a:ea typeface="宋体" charset="-122"/>
              <a:cs typeface="Arial" charset="0"/>
            </a:endParaRPr>
          </a:p>
        </p:txBody>
      </p:sp>
      <p:pic>
        <p:nvPicPr>
          <p:cNvPr id="2051" name="Picture 3"/>
          <p:cNvPicPr>
            <a:picLocks noChangeAspect="1" noChangeArrowheads="1"/>
          </p:cNvPicPr>
          <p:nvPr/>
        </p:nvPicPr>
        <p:blipFill>
          <a:blip r:embed="rId2" cstate="print"/>
          <a:srcRect/>
          <a:stretch>
            <a:fillRect/>
          </a:stretch>
        </p:blipFill>
        <p:spPr bwMode="auto">
          <a:xfrm>
            <a:off x="166812" y="1730400"/>
            <a:ext cx="3872513" cy="1872208"/>
          </a:xfrm>
          <a:prstGeom prst="rect">
            <a:avLst/>
          </a:prstGeom>
          <a:ln>
            <a:noFill/>
          </a:ln>
          <a:effectLst>
            <a:outerShdw blurRad="292100" dist="139700" dir="2700000" algn="tl" rotWithShape="0">
              <a:srgbClr val="333333">
                <a:alpha val="65000"/>
              </a:srgbClr>
            </a:outerShdw>
          </a:effectLst>
        </p:spPr>
      </p:pic>
      <p:cxnSp>
        <p:nvCxnSpPr>
          <p:cNvPr id="7" name="直接连接符 6"/>
          <p:cNvCxnSpPr/>
          <p:nvPr/>
        </p:nvCxnSpPr>
        <p:spPr>
          <a:xfrm>
            <a:off x="4139952" y="3861048"/>
            <a:ext cx="4752528"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flipH="1" flipV="1">
            <a:off x="1907704" y="3789040"/>
            <a:ext cx="4464496"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pic>
        <p:nvPicPr>
          <p:cNvPr id="9" name="Picture 9" descr="D:\Program Files\Microsoft Office\MEDIA\OFFICE12\Bullets\BD21375_.gif"/>
          <p:cNvPicPr>
            <a:picLocks noChangeAspect="1" noChangeArrowheads="1"/>
          </p:cNvPicPr>
          <p:nvPr/>
        </p:nvPicPr>
        <p:blipFill>
          <a:blip r:embed="rId3" cstate="print"/>
          <a:srcRect/>
          <a:stretch>
            <a:fillRect/>
          </a:stretch>
        </p:blipFill>
        <p:spPr bwMode="auto">
          <a:xfrm>
            <a:off x="4029844" y="3750940"/>
            <a:ext cx="216024" cy="216024"/>
          </a:xfrm>
          <a:prstGeom prst="rect">
            <a:avLst/>
          </a:prstGeom>
          <a:noFill/>
        </p:spPr>
      </p:pic>
      <p:sp>
        <p:nvSpPr>
          <p:cNvPr id="11" name="TextBox 10"/>
          <p:cNvSpPr txBox="1"/>
          <p:nvPr/>
        </p:nvSpPr>
        <p:spPr>
          <a:xfrm>
            <a:off x="4402584" y="4140572"/>
            <a:ext cx="4536504" cy="1323439"/>
          </a:xfrm>
          <a:prstGeom prst="rect">
            <a:avLst/>
          </a:prstGeom>
          <a:noFill/>
        </p:spPr>
        <p:txBody>
          <a:bodyPr wrap="square" rtlCol="0">
            <a:spAutoFit/>
          </a:bodyPr>
          <a:lstStyle/>
          <a:p>
            <a:r>
              <a:rPr lang="zh-CN" altLang="en-US" sz="1600" dirty="0" smtClean="0"/>
              <a:t>以</a:t>
            </a:r>
            <a:r>
              <a:rPr lang="en-US" altLang="zh-CN" sz="1600" dirty="0" smtClean="0"/>
              <a:t>Android</a:t>
            </a:r>
            <a:r>
              <a:rPr lang="zh-CN" altLang="en-US" sz="1600" dirty="0" smtClean="0"/>
              <a:t>为例，根据水清木华智能终端数据库统计，自</a:t>
            </a:r>
            <a:r>
              <a:rPr lang="en-US" altLang="zh-CN" sz="1600" dirty="0" smtClean="0"/>
              <a:t>2010</a:t>
            </a:r>
            <a:r>
              <a:rPr lang="zh-CN" altLang="en-US" sz="1600" dirty="0" smtClean="0"/>
              <a:t>年</a:t>
            </a:r>
            <a:r>
              <a:rPr lang="en-US" altLang="zh-CN" sz="1600" dirty="0" smtClean="0"/>
              <a:t>1</a:t>
            </a:r>
            <a:r>
              <a:rPr lang="zh-CN" altLang="en-US" sz="1600" dirty="0" smtClean="0"/>
              <a:t>月以来上市的</a:t>
            </a:r>
            <a:r>
              <a:rPr lang="en-US" altLang="zh-CN" sz="1600" dirty="0" smtClean="0"/>
              <a:t>190</a:t>
            </a:r>
            <a:r>
              <a:rPr lang="zh-CN" altLang="en-US" sz="1600" dirty="0" smtClean="0"/>
              <a:t>款</a:t>
            </a:r>
            <a:r>
              <a:rPr lang="en-US" altLang="zh-CN" sz="1600" dirty="0" smtClean="0"/>
              <a:t>Android</a:t>
            </a:r>
            <a:r>
              <a:rPr lang="zh-CN" altLang="en-US" sz="1600" dirty="0" smtClean="0"/>
              <a:t>新机里，超过七成的机型支持</a:t>
            </a:r>
            <a:r>
              <a:rPr lang="en-US" altLang="zh-CN" sz="1600" dirty="0" smtClean="0"/>
              <a:t>WCDMA</a:t>
            </a:r>
            <a:r>
              <a:rPr lang="zh-CN" altLang="en-US" sz="1600" dirty="0" smtClean="0"/>
              <a:t>，只有</a:t>
            </a:r>
            <a:r>
              <a:rPr lang="en-US" altLang="zh-CN" sz="1600" dirty="0" smtClean="0"/>
              <a:t>4%</a:t>
            </a:r>
            <a:r>
              <a:rPr lang="zh-CN" altLang="en-US" sz="1600" dirty="0" smtClean="0"/>
              <a:t>的新机型支持</a:t>
            </a:r>
            <a:r>
              <a:rPr lang="en-US" altLang="zh-CN" sz="1600" dirty="0" smtClean="0"/>
              <a:t>TD-SCDMA</a:t>
            </a:r>
            <a:r>
              <a:rPr lang="zh-CN" altLang="en-US" sz="1600" dirty="0" smtClean="0"/>
              <a:t>。中移动对于智能手机的推动作用不言而喻。</a:t>
            </a:r>
          </a:p>
        </p:txBody>
      </p:sp>
      <p:sp>
        <p:nvSpPr>
          <p:cNvPr id="12" name="Oval 21"/>
          <p:cNvSpPr>
            <a:spLocks noChangeArrowheads="1"/>
          </p:cNvSpPr>
          <p:nvPr/>
        </p:nvSpPr>
        <p:spPr bwMode="gray">
          <a:xfrm>
            <a:off x="4025528" y="154409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sp>
        <p:nvSpPr>
          <p:cNvPr id="13" name="Oval 21"/>
          <p:cNvSpPr>
            <a:spLocks noChangeArrowheads="1"/>
          </p:cNvSpPr>
          <p:nvPr/>
        </p:nvSpPr>
        <p:spPr bwMode="gray">
          <a:xfrm>
            <a:off x="4034036" y="5877272"/>
            <a:ext cx="216024" cy="216024"/>
          </a:xfrm>
          <a:prstGeom prst="ellipse">
            <a:avLst/>
          </a:prstGeom>
          <a:gradFill>
            <a:gsLst>
              <a:gs pos="0">
                <a:schemeClr val="accent2">
                  <a:lumMod val="60000"/>
                  <a:lumOff val="40000"/>
                </a:schemeClr>
              </a:gs>
              <a:gs pos="21001">
                <a:srgbClr val="0819FB"/>
              </a:gs>
              <a:gs pos="35001">
                <a:srgbClr val="1A8D48"/>
              </a:gs>
              <a:gs pos="52000">
                <a:srgbClr val="FFFF00"/>
              </a:gs>
              <a:gs pos="73000">
                <a:srgbClr val="EE3F17"/>
              </a:gs>
              <a:gs pos="88000">
                <a:srgbClr val="E81766"/>
              </a:gs>
              <a:gs pos="100000">
                <a:srgbClr val="A603AB"/>
              </a:gs>
            </a:gsLst>
            <a:lin ang="5400000" scaled="0"/>
          </a:gradFill>
          <a:ln w="63500" algn="ctr">
            <a:solidFill>
              <a:srgbClr val="F8F8F8">
                <a:alpha val="70000"/>
              </a:srgbClr>
            </a:solidFill>
            <a:round/>
            <a:headEnd/>
            <a:tailEnd/>
          </a:ln>
          <a:effectLst/>
        </p:spPr>
        <p:txBody>
          <a:bodyPr wrap="none" anchor="ctr"/>
          <a:lstStyle/>
          <a:p>
            <a:endParaRPr lang="zh-CN" altLang="en-US"/>
          </a:p>
        </p:txBody>
      </p:sp>
      <p:pic>
        <p:nvPicPr>
          <p:cNvPr id="4098" name="Picture 2"/>
          <p:cNvPicPr>
            <a:picLocks noChangeAspect="1" noChangeArrowheads="1"/>
          </p:cNvPicPr>
          <p:nvPr/>
        </p:nvPicPr>
        <p:blipFill>
          <a:blip r:embed="rId4" cstate="print"/>
          <a:srcRect/>
          <a:stretch>
            <a:fillRect/>
          </a:stretch>
        </p:blipFill>
        <p:spPr bwMode="auto">
          <a:xfrm>
            <a:off x="683568" y="4077072"/>
            <a:ext cx="3240360" cy="2239499"/>
          </a:xfrm>
          <a:prstGeom prst="rect">
            <a:avLst/>
          </a:prstGeom>
          <a:ln>
            <a:noFill/>
          </a:ln>
          <a:effectLst>
            <a:outerShdw blurRad="292100" dist="139700" dir="2700000" algn="tl" rotWithShape="0">
              <a:srgbClr val="333333">
                <a:alpha val="65000"/>
              </a:srgbClr>
            </a:outerShdw>
          </a:effectLst>
        </p:spPr>
      </p:pic>
      <p:sp>
        <p:nvSpPr>
          <p:cNvPr id="15" name="Rectangle 36"/>
          <p:cNvSpPr>
            <a:spLocks noChangeArrowheads="1"/>
          </p:cNvSpPr>
          <p:nvPr/>
        </p:nvSpPr>
        <p:spPr bwMode="auto">
          <a:xfrm rot="10800000" flipV="1">
            <a:off x="25400" y="3763640"/>
            <a:ext cx="3816424" cy="276999"/>
          </a:xfrm>
          <a:prstGeom prst="rect">
            <a:avLst/>
          </a:prstGeom>
          <a:noFill/>
          <a:ln w="9525">
            <a:noFill/>
            <a:miter lim="800000"/>
            <a:headEnd/>
            <a:tailEnd/>
          </a:ln>
          <a:effectLst/>
        </p:spPr>
        <p:txBody>
          <a:bodyPr wrap="square">
            <a:spAutoFit/>
          </a:bodyPr>
          <a:lstStyle/>
          <a:p>
            <a:pPr algn="ctr"/>
            <a:r>
              <a:rPr lang="en-US" altLang="zh-CN" sz="1200" dirty="0" smtClean="0">
                <a:solidFill>
                  <a:srgbClr val="000000"/>
                </a:solidFill>
                <a:effectLst>
                  <a:outerShdw blurRad="38100" dist="38100" dir="2700000" algn="tl">
                    <a:srgbClr val="FFFFFF"/>
                  </a:outerShdw>
                </a:effectLst>
                <a:ea typeface="宋体" charset="-122"/>
                <a:cs typeface="Arial" charset="0"/>
              </a:rPr>
              <a:t>2010</a:t>
            </a:r>
            <a:r>
              <a:rPr lang="zh-CN" altLang="en-US" sz="1200" dirty="0" smtClean="0">
                <a:solidFill>
                  <a:srgbClr val="000000"/>
                </a:solidFill>
                <a:effectLst>
                  <a:outerShdw blurRad="38100" dist="38100" dir="2700000" algn="tl">
                    <a:srgbClr val="FFFFFF"/>
                  </a:outerShdw>
                </a:effectLst>
                <a:ea typeface="宋体" charset="-122"/>
                <a:cs typeface="Arial" charset="0"/>
              </a:rPr>
              <a:t>年新上市</a:t>
            </a:r>
            <a:r>
              <a:rPr lang="en-US" altLang="zh-CN" sz="1200" dirty="0" smtClean="0">
                <a:solidFill>
                  <a:srgbClr val="000000"/>
                </a:solidFill>
                <a:effectLst>
                  <a:outerShdw blurRad="38100" dist="38100" dir="2700000" algn="tl">
                    <a:srgbClr val="FFFFFF"/>
                  </a:outerShdw>
                </a:effectLst>
                <a:ea typeface="宋体" charset="-122"/>
                <a:cs typeface="Arial" charset="0"/>
              </a:rPr>
              <a:t>Android</a:t>
            </a:r>
            <a:r>
              <a:rPr lang="zh-CN" altLang="en-US" sz="1200" dirty="0" smtClean="0">
                <a:solidFill>
                  <a:srgbClr val="000000"/>
                </a:solidFill>
                <a:effectLst>
                  <a:outerShdw blurRad="38100" dist="38100" dir="2700000" algn="tl">
                    <a:srgbClr val="FFFFFF"/>
                  </a:outerShdw>
                </a:effectLst>
                <a:ea typeface="宋体" charset="-122"/>
                <a:cs typeface="Arial" charset="0"/>
              </a:rPr>
              <a:t>手机支持</a:t>
            </a:r>
            <a:r>
              <a:rPr lang="en-US" altLang="zh-CN" sz="1200" dirty="0" smtClean="0">
                <a:solidFill>
                  <a:srgbClr val="000000"/>
                </a:solidFill>
                <a:effectLst>
                  <a:outerShdw blurRad="38100" dist="38100" dir="2700000" algn="tl">
                    <a:srgbClr val="FFFFFF"/>
                  </a:outerShdw>
                </a:effectLst>
                <a:ea typeface="宋体" charset="-122"/>
                <a:cs typeface="Arial" charset="0"/>
              </a:rPr>
              <a:t>3G</a:t>
            </a:r>
            <a:r>
              <a:rPr lang="zh-CN" altLang="en-US" sz="1200" dirty="0" smtClean="0">
                <a:solidFill>
                  <a:srgbClr val="000000"/>
                </a:solidFill>
                <a:effectLst>
                  <a:outerShdw blurRad="38100" dist="38100" dir="2700000" algn="tl">
                    <a:srgbClr val="FFFFFF"/>
                  </a:outerShdw>
                </a:effectLst>
                <a:ea typeface="宋体" charset="-122"/>
                <a:cs typeface="Arial" charset="0"/>
              </a:rPr>
              <a:t>网络制式比例</a:t>
            </a:r>
            <a:endParaRPr lang="en-US" altLang="zh-CN" sz="1200" b="1" dirty="0">
              <a:solidFill>
                <a:srgbClr val="000000"/>
              </a:solidFill>
              <a:effectLst>
                <a:outerShdw blurRad="38100" dist="38100" dir="2700000" algn="tl">
                  <a:srgbClr val="FFFFFF"/>
                </a:outerShdw>
              </a:effectLst>
              <a:ea typeface="宋体" charset="-122"/>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7632848" cy="523220"/>
          </a:xfrm>
          <a:prstGeom prst="rect">
            <a:avLst/>
          </a:prstGeom>
          <a:noFill/>
        </p:spPr>
        <p:txBody>
          <a:bodyPr wrap="square" rtlCol="0">
            <a:spAutoFit/>
          </a:bodyPr>
          <a:lstStyle/>
          <a:p>
            <a:r>
              <a:rPr lang="zh-CN" altLang="en-US" sz="2800" dirty="0" smtClean="0"/>
              <a:t>内部动力</a:t>
            </a:r>
            <a:r>
              <a:rPr lang="en-US" altLang="zh-CN" sz="2800" dirty="0" smtClean="0"/>
              <a:t>—</a:t>
            </a:r>
            <a:r>
              <a:rPr lang="zh-CN" altLang="en-US" sz="2800" dirty="0" smtClean="0"/>
              <a:t>硬件技术日趋成熟</a:t>
            </a:r>
            <a:endParaRPr lang="zh-CN" altLang="en-US" sz="2800" dirty="0"/>
          </a:p>
        </p:txBody>
      </p:sp>
      <p:sp>
        <p:nvSpPr>
          <p:cNvPr id="33" name="AutoShape 3"/>
          <p:cNvSpPr>
            <a:spLocks noChangeArrowheads="1"/>
          </p:cNvSpPr>
          <p:nvPr/>
        </p:nvSpPr>
        <p:spPr bwMode="gray">
          <a:xfrm rot="5400000">
            <a:off x="2210103" y="3342625"/>
            <a:ext cx="2232250" cy="575208"/>
          </a:xfrm>
          <a:prstGeom prst="triangle">
            <a:avLst>
              <a:gd name="adj" fmla="val 50000"/>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w="9525">
            <a:noFill/>
            <a:miter lim="800000"/>
            <a:headEnd/>
            <a:tailEnd/>
          </a:ln>
          <a:effectLst/>
        </p:spPr>
        <p:txBody>
          <a:bodyPr wrap="none" anchor="ctr"/>
          <a:lstStyle/>
          <a:p>
            <a:endParaRPr lang="zh-CN" altLang="en-US"/>
          </a:p>
        </p:txBody>
      </p:sp>
      <p:grpSp>
        <p:nvGrpSpPr>
          <p:cNvPr id="34" name="Group 4"/>
          <p:cNvGrpSpPr>
            <a:grpSpLocks/>
          </p:cNvGrpSpPr>
          <p:nvPr/>
        </p:nvGrpSpPr>
        <p:grpSpPr bwMode="auto">
          <a:xfrm>
            <a:off x="122436" y="2436813"/>
            <a:ext cx="2865388" cy="790302"/>
            <a:chOff x="720" y="1392"/>
            <a:chExt cx="4058" cy="480"/>
          </a:xfrm>
        </p:grpSpPr>
        <p:sp>
          <p:nvSpPr>
            <p:cNvPr id="35" name="AutoShape 5"/>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endParaRPr lang="zh-CN" altLang="en-US"/>
            </a:p>
          </p:txBody>
        </p:sp>
        <p:grpSp>
          <p:nvGrpSpPr>
            <p:cNvPr id="36" name="Group 6"/>
            <p:cNvGrpSpPr>
              <a:grpSpLocks/>
            </p:cNvGrpSpPr>
            <p:nvPr/>
          </p:nvGrpSpPr>
          <p:grpSpPr bwMode="auto">
            <a:xfrm>
              <a:off x="730" y="1407"/>
              <a:ext cx="4043" cy="444"/>
              <a:chOff x="744" y="1407"/>
              <a:chExt cx="3988" cy="444"/>
            </a:xfrm>
          </p:grpSpPr>
          <p:sp>
            <p:nvSpPr>
              <p:cNvPr id="37" name="AutoShape 7"/>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wrap="none" anchor="ctr"/>
              <a:lstStyle/>
              <a:p>
                <a:endParaRPr lang="zh-CN" altLang="en-US"/>
              </a:p>
            </p:txBody>
          </p:sp>
          <p:sp>
            <p:nvSpPr>
              <p:cNvPr id="38" name="AutoShape 8"/>
              <p:cNvSpPr>
                <a:spLocks noChangeArrowheads="1"/>
              </p:cNvSpPr>
              <p:nvPr/>
            </p:nvSpPr>
            <p:spPr bwMode="gray">
              <a:xfrm>
                <a:off x="744" y="1407"/>
                <a:ext cx="3988" cy="115"/>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wrap="none" anchor="ctr"/>
              <a:lstStyle/>
              <a:p>
                <a:endParaRPr lang="zh-CN" altLang="en-US"/>
              </a:p>
            </p:txBody>
          </p:sp>
        </p:grpSp>
      </p:grpSp>
      <p:grpSp>
        <p:nvGrpSpPr>
          <p:cNvPr id="39" name="Group 9"/>
          <p:cNvGrpSpPr>
            <a:grpSpLocks/>
          </p:cNvGrpSpPr>
          <p:nvPr/>
        </p:nvGrpSpPr>
        <p:grpSpPr bwMode="auto">
          <a:xfrm>
            <a:off x="122436" y="3225800"/>
            <a:ext cx="2865388" cy="790302"/>
            <a:chOff x="720" y="1392"/>
            <a:chExt cx="4058" cy="480"/>
          </a:xfrm>
        </p:grpSpPr>
        <p:sp>
          <p:nvSpPr>
            <p:cNvPr id="40" name="AutoShape 10"/>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p>
              <a:endParaRPr lang="zh-CN" altLang="en-US"/>
            </a:p>
          </p:txBody>
        </p:sp>
        <p:grpSp>
          <p:nvGrpSpPr>
            <p:cNvPr id="41" name="Group 11"/>
            <p:cNvGrpSpPr>
              <a:grpSpLocks/>
            </p:cNvGrpSpPr>
            <p:nvPr/>
          </p:nvGrpSpPr>
          <p:grpSpPr bwMode="auto">
            <a:xfrm>
              <a:off x="730" y="1407"/>
              <a:ext cx="4043" cy="444"/>
              <a:chOff x="744" y="1407"/>
              <a:chExt cx="3988" cy="444"/>
            </a:xfrm>
          </p:grpSpPr>
          <p:sp>
            <p:nvSpPr>
              <p:cNvPr id="42" name="AutoShape 12"/>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wrap="none" anchor="ctr"/>
              <a:lstStyle/>
              <a:p>
                <a:endParaRPr lang="zh-CN" altLang="en-US"/>
              </a:p>
            </p:txBody>
          </p:sp>
          <p:sp>
            <p:nvSpPr>
              <p:cNvPr id="43" name="AutoShape 13"/>
              <p:cNvSpPr>
                <a:spLocks noChangeArrowheads="1"/>
              </p:cNvSpPr>
              <p:nvPr/>
            </p:nvSpPr>
            <p:spPr bwMode="gray">
              <a:xfrm>
                <a:off x="744" y="1407"/>
                <a:ext cx="3988" cy="115"/>
              </a:xfrm>
              <a:prstGeom prst="roundRect">
                <a:avLst>
                  <a:gd name="adj" fmla="val 50000"/>
                </a:avLst>
              </a:prstGeom>
              <a:gradFill rotWithShape="1">
                <a:gsLst>
                  <a:gs pos="0">
                    <a:schemeClr val="hlink">
                      <a:gamma/>
                      <a:tint val="25490"/>
                      <a:invGamma/>
                    </a:schemeClr>
                  </a:gs>
                  <a:gs pos="100000">
                    <a:schemeClr val="hlink">
                      <a:alpha val="0"/>
                    </a:schemeClr>
                  </a:gs>
                </a:gsLst>
                <a:lin ang="5400000" scaled="1"/>
              </a:gradFill>
              <a:ln w="9525">
                <a:noFill/>
                <a:round/>
                <a:headEnd/>
                <a:tailEnd/>
              </a:ln>
              <a:effectLst/>
            </p:spPr>
            <p:txBody>
              <a:bodyPr wrap="none" anchor="ctr"/>
              <a:lstStyle/>
              <a:p>
                <a:endParaRPr lang="zh-CN" altLang="en-US"/>
              </a:p>
            </p:txBody>
          </p:sp>
        </p:grpSp>
      </p:grpSp>
      <p:grpSp>
        <p:nvGrpSpPr>
          <p:cNvPr id="44" name="Group 14"/>
          <p:cNvGrpSpPr>
            <a:grpSpLocks/>
          </p:cNvGrpSpPr>
          <p:nvPr/>
        </p:nvGrpSpPr>
        <p:grpSpPr bwMode="auto">
          <a:xfrm>
            <a:off x="122436" y="4006850"/>
            <a:ext cx="2865388" cy="790302"/>
            <a:chOff x="720" y="1392"/>
            <a:chExt cx="4058" cy="480"/>
          </a:xfrm>
        </p:grpSpPr>
        <p:sp>
          <p:nvSpPr>
            <p:cNvPr id="45" name="AutoShape 15"/>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p>
              <a:endParaRPr lang="zh-CN" altLang="en-US"/>
            </a:p>
          </p:txBody>
        </p:sp>
        <p:grpSp>
          <p:nvGrpSpPr>
            <p:cNvPr id="46" name="Group 16"/>
            <p:cNvGrpSpPr>
              <a:grpSpLocks/>
            </p:cNvGrpSpPr>
            <p:nvPr/>
          </p:nvGrpSpPr>
          <p:grpSpPr bwMode="auto">
            <a:xfrm>
              <a:off x="730" y="1407"/>
              <a:ext cx="4043" cy="444"/>
              <a:chOff x="744" y="1407"/>
              <a:chExt cx="3988" cy="444"/>
            </a:xfrm>
          </p:grpSpPr>
          <p:sp>
            <p:nvSpPr>
              <p:cNvPr id="47" name="AutoShape 17"/>
              <p:cNvSpPr>
                <a:spLocks noChangeArrowheads="1"/>
              </p:cNvSpPr>
              <p:nvPr/>
            </p:nvSpPr>
            <p:spPr bwMode="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p>
                <a:endParaRPr lang="zh-CN" altLang="en-US"/>
              </a:p>
            </p:txBody>
          </p:sp>
          <p:sp>
            <p:nvSpPr>
              <p:cNvPr id="48" name="AutoShape 18"/>
              <p:cNvSpPr>
                <a:spLocks noChangeArrowheads="1"/>
              </p:cNvSpPr>
              <p:nvPr/>
            </p:nvSpPr>
            <p:spPr bwMode="gray">
              <a:xfrm>
                <a:off x="744" y="1407"/>
                <a:ext cx="3988" cy="115"/>
              </a:xfrm>
              <a:prstGeom prst="roundRect">
                <a:avLst>
                  <a:gd name="adj" fmla="val 50000"/>
                </a:avLst>
              </a:prstGeom>
              <a:gradFill rotWithShape="1">
                <a:gsLst>
                  <a:gs pos="0">
                    <a:schemeClr val="accent1">
                      <a:gamma/>
                      <a:tint val="22353"/>
                      <a:invGamma/>
                    </a:schemeClr>
                  </a:gs>
                  <a:gs pos="100000">
                    <a:schemeClr val="accent1">
                      <a:alpha val="0"/>
                    </a:schemeClr>
                  </a:gs>
                </a:gsLst>
                <a:lin ang="5400000" scaled="1"/>
              </a:gradFill>
              <a:ln w="9525">
                <a:noFill/>
                <a:round/>
                <a:headEnd/>
                <a:tailEnd/>
              </a:ln>
              <a:effectLst/>
            </p:spPr>
            <p:txBody>
              <a:bodyPr wrap="none" anchor="ctr"/>
              <a:lstStyle/>
              <a:p>
                <a:endParaRPr lang="zh-CN" altLang="en-US"/>
              </a:p>
            </p:txBody>
          </p:sp>
        </p:grpSp>
      </p:grpSp>
      <p:sp>
        <p:nvSpPr>
          <p:cNvPr id="49" name="Text Box 19"/>
          <p:cNvSpPr txBox="1">
            <a:spLocks noChangeArrowheads="1"/>
          </p:cNvSpPr>
          <p:nvPr/>
        </p:nvSpPr>
        <p:spPr bwMode="gray">
          <a:xfrm>
            <a:off x="124520" y="2590304"/>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ea typeface="宋体" charset="-122"/>
              </a:rPr>
              <a:t>芯片处理性能的提升</a:t>
            </a:r>
            <a:endParaRPr lang="en-US" altLang="zh-CN" sz="1600" b="1" dirty="0">
              <a:solidFill>
                <a:srgbClr val="FFFFFF"/>
              </a:solidFill>
              <a:ea typeface="宋体" charset="-122"/>
            </a:endParaRPr>
          </a:p>
        </p:txBody>
      </p:sp>
      <p:sp>
        <p:nvSpPr>
          <p:cNvPr id="50" name="Text Box 20"/>
          <p:cNvSpPr txBox="1">
            <a:spLocks noChangeArrowheads="1"/>
          </p:cNvSpPr>
          <p:nvPr/>
        </p:nvSpPr>
        <p:spPr bwMode="gray">
          <a:xfrm>
            <a:off x="224036" y="3386138"/>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rPr>
              <a:t>电容屏及多点触控技术</a:t>
            </a:r>
            <a:endParaRPr lang="en-US" altLang="zh-CN" sz="1600" b="1" dirty="0">
              <a:solidFill>
                <a:srgbClr val="FFFFFF"/>
              </a:solidFill>
              <a:ea typeface="宋体" charset="-122"/>
            </a:endParaRPr>
          </a:p>
        </p:txBody>
      </p:sp>
      <p:sp>
        <p:nvSpPr>
          <p:cNvPr id="51" name="Text Box 21"/>
          <p:cNvSpPr txBox="1">
            <a:spLocks noChangeArrowheads="1"/>
          </p:cNvSpPr>
          <p:nvPr/>
        </p:nvSpPr>
        <p:spPr bwMode="gray">
          <a:xfrm>
            <a:off x="5904" y="4179074"/>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ea typeface="宋体" charset="-122"/>
              </a:rPr>
              <a:t>芯片集成度的提高</a:t>
            </a:r>
            <a:endParaRPr lang="en-US" altLang="zh-CN" sz="1600" b="1" dirty="0">
              <a:solidFill>
                <a:srgbClr val="FFFFFF"/>
              </a:solidFill>
              <a:ea typeface="宋体" charset="-122"/>
            </a:endParaRPr>
          </a:p>
        </p:txBody>
      </p:sp>
      <p:sp>
        <p:nvSpPr>
          <p:cNvPr id="53" name="Rectangle 23"/>
          <p:cNvSpPr>
            <a:spLocks noChangeArrowheads="1"/>
          </p:cNvSpPr>
          <p:nvPr/>
        </p:nvSpPr>
        <p:spPr bwMode="black">
          <a:xfrm>
            <a:off x="6571332" y="1573808"/>
            <a:ext cx="2483768" cy="1717393"/>
          </a:xfrm>
          <a:prstGeom prst="rect">
            <a:avLst/>
          </a:prstGeom>
          <a:noFill/>
          <a:ln w="9525" algn="ctr">
            <a:noFill/>
            <a:miter lim="800000"/>
            <a:headEnd/>
            <a:tailEnd/>
          </a:ln>
          <a:effectLst/>
        </p:spPr>
        <p:txBody>
          <a:bodyPr wrap="square">
            <a:spAutoFit/>
          </a:bodyPr>
          <a:lstStyle/>
          <a:p>
            <a:pPr algn="ctr" eaLnBrk="0" hangingPunct="0">
              <a:lnSpc>
                <a:spcPct val="110000"/>
              </a:lnSpc>
            </a:pPr>
            <a:r>
              <a:rPr lang="en-US" altLang="zh-CN" sz="1600" b="1" dirty="0">
                <a:ea typeface="宋体" charset="-122"/>
              </a:rPr>
              <a:t> </a:t>
            </a:r>
            <a:endParaRPr lang="en-US" altLang="zh-CN" sz="1600" b="1" u="sng" dirty="0">
              <a:solidFill>
                <a:srgbClr val="A50021"/>
              </a:solidFill>
              <a:ea typeface="宋体" charset="-122"/>
            </a:endParaRPr>
          </a:p>
          <a:p>
            <a:pPr eaLnBrk="0" hangingPunct="0">
              <a:lnSpc>
                <a:spcPct val="110000"/>
              </a:lnSpc>
            </a:pPr>
            <a:r>
              <a:rPr lang="zh-CN" altLang="en-US" sz="1600" dirty="0" smtClean="0">
                <a:solidFill>
                  <a:srgbClr val="000000"/>
                </a:solidFill>
              </a:rPr>
              <a:t>根据水清木华智能终端数据库，</a:t>
            </a:r>
            <a:r>
              <a:rPr lang="en-US" altLang="zh-CN" sz="1600" dirty="0" smtClean="0">
                <a:solidFill>
                  <a:srgbClr val="000000"/>
                </a:solidFill>
              </a:rPr>
              <a:t>2010</a:t>
            </a:r>
            <a:r>
              <a:rPr lang="zh-CN" altLang="en-US" sz="1600" dirty="0" smtClean="0">
                <a:solidFill>
                  <a:srgbClr val="000000"/>
                </a:solidFill>
              </a:rPr>
              <a:t>年新上市智能手机</a:t>
            </a:r>
            <a:r>
              <a:rPr lang="en-US" altLang="zh-CN" sz="1600" dirty="0" smtClean="0">
                <a:solidFill>
                  <a:srgbClr val="000000"/>
                </a:solidFill>
              </a:rPr>
              <a:t>CPU</a:t>
            </a:r>
            <a:r>
              <a:rPr lang="zh-CN" altLang="en-US" sz="1600" dirty="0" smtClean="0">
                <a:solidFill>
                  <a:srgbClr val="000000"/>
                </a:solidFill>
              </a:rPr>
              <a:t>频率</a:t>
            </a:r>
            <a:r>
              <a:rPr lang="en-US" altLang="zh-CN" sz="1600" dirty="0" smtClean="0">
                <a:solidFill>
                  <a:srgbClr val="000000"/>
                </a:solidFill>
              </a:rPr>
              <a:t>1GHz</a:t>
            </a:r>
            <a:r>
              <a:rPr lang="zh-CN" altLang="en-US" sz="1600" dirty="0" smtClean="0">
                <a:solidFill>
                  <a:srgbClr val="000000"/>
                </a:solidFill>
              </a:rPr>
              <a:t>以机型达到</a:t>
            </a:r>
            <a:r>
              <a:rPr lang="en-US" altLang="zh-CN" sz="1600" dirty="0" smtClean="0">
                <a:solidFill>
                  <a:srgbClr val="000000"/>
                </a:solidFill>
              </a:rPr>
              <a:t>107</a:t>
            </a:r>
            <a:r>
              <a:rPr lang="zh-CN" altLang="en-US" sz="1600" dirty="0" smtClean="0">
                <a:solidFill>
                  <a:srgbClr val="000000"/>
                </a:solidFill>
              </a:rPr>
              <a:t>款，占整体比例</a:t>
            </a:r>
            <a:r>
              <a:rPr lang="en-US" altLang="zh-CN" sz="1600" dirty="0" smtClean="0">
                <a:solidFill>
                  <a:srgbClr val="000000"/>
                </a:solidFill>
              </a:rPr>
              <a:t>36.8%</a:t>
            </a:r>
            <a:r>
              <a:rPr lang="zh-CN" altLang="en-US" sz="1600" dirty="0" smtClean="0">
                <a:solidFill>
                  <a:srgbClr val="000000"/>
                </a:solidFill>
              </a:rPr>
              <a:t>。</a:t>
            </a:r>
            <a:endParaRPr lang="en-US" altLang="zh-CN" sz="1600" dirty="0">
              <a:solidFill>
                <a:srgbClr val="FF9900"/>
              </a:solidFill>
              <a:ea typeface="宋体" charset="-122"/>
            </a:endParaRPr>
          </a:p>
        </p:txBody>
      </p:sp>
      <p:pic>
        <p:nvPicPr>
          <p:cNvPr id="54" name="Picture 24" descr="1"/>
          <p:cNvPicPr>
            <a:picLocks noChangeAspect="1" noChangeArrowheads="1"/>
          </p:cNvPicPr>
          <p:nvPr/>
        </p:nvPicPr>
        <p:blipFill>
          <a:blip r:embed="rId2" cstate="print">
            <a:lum bright="-6000" contrast="24000"/>
            <a:grayscl/>
          </a:blip>
          <a:srcRect l="42606" t="64474" r="19473"/>
          <a:stretch>
            <a:fillRect/>
          </a:stretch>
        </p:blipFill>
        <p:spPr bwMode="gray">
          <a:xfrm>
            <a:off x="-36512" y="2492375"/>
            <a:ext cx="617311" cy="792124"/>
          </a:xfrm>
          <a:prstGeom prst="rect">
            <a:avLst/>
          </a:prstGeom>
          <a:noFill/>
        </p:spPr>
      </p:pic>
      <p:pic>
        <p:nvPicPr>
          <p:cNvPr id="55" name="Picture 25" descr="1"/>
          <p:cNvPicPr>
            <a:picLocks noChangeAspect="1" noChangeArrowheads="1"/>
          </p:cNvPicPr>
          <p:nvPr/>
        </p:nvPicPr>
        <p:blipFill>
          <a:blip r:embed="rId2" cstate="print">
            <a:lum bright="-6000" contrast="24000"/>
            <a:grayscl/>
          </a:blip>
          <a:srcRect l="42606" t="64474" r="19473"/>
          <a:stretch>
            <a:fillRect/>
          </a:stretch>
        </p:blipFill>
        <p:spPr bwMode="gray">
          <a:xfrm>
            <a:off x="-36513" y="3281363"/>
            <a:ext cx="617309" cy="792122"/>
          </a:xfrm>
          <a:prstGeom prst="rect">
            <a:avLst/>
          </a:prstGeom>
          <a:noFill/>
        </p:spPr>
      </p:pic>
      <p:pic>
        <p:nvPicPr>
          <p:cNvPr id="56" name="Picture 26" descr="1"/>
          <p:cNvPicPr>
            <a:picLocks noChangeAspect="1" noChangeArrowheads="1"/>
          </p:cNvPicPr>
          <p:nvPr/>
        </p:nvPicPr>
        <p:blipFill>
          <a:blip r:embed="rId2" cstate="print">
            <a:lum bright="-6000" contrast="24000"/>
            <a:grayscl/>
          </a:blip>
          <a:srcRect l="42606" t="64474" r="19473"/>
          <a:stretch>
            <a:fillRect/>
          </a:stretch>
        </p:blipFill>
        <p:spPr bwMode="gray">
          <a:xfrm>
            <a:off x="-36512" y="4071938"/>
            <a:ext cx="617310" cy="792122"/>
          </a:xfrm>
          <a:prstGeom prst="rect">
            <a:avLst/>
          </a:prstGeom>
          <a:noFill/>
        </p:spPr>
      </p:pic>
      <p:sp>
        <p:nvSpPr>
          <p:cNvPr id="58" name="矩形 57"/>
          <p:cNvSpPr/>
          <p:nvPr/>
        </p:nvSpPr>
        <p:spPr>
          <a:xfrm>
            <a:off x="-392236" y="1916832"/>
            <a:ext cx="4067944" cy="370935"/>
          </a:xfrm>
          <a:prstGeom prst="rect">
            <a:avLst/>
          </a:prstGeom>
        </p:spPr>
        <p:txBody>
          <a:bodyPr wrap="square">
            <a:spAutoFit/>
          </a:bodyPr>
          <a:lstStyle/>
          <a:p>
            <a:pPr algn="ctr" eaLnBrk="0" hangingPunct="0">
              <a:lnSpc>
                <a:spcPct val="110000"/>
              </a:lnSpc>
            </a:pPr>
            <a:r>
              <a:rPr lang="en-US" altLang="zh-CN" b="1" dirty="0" smtClean="0"/>
              <a:t> </a:t>
            </a:r>
            <a:r>
              <a:rPr lang="zh-CN" altLang="en-US" b="1" dirty="0" smtClean="0">
                <a:solidFill>
                  <a:srgbClr val="C00000"/>
                </a:solidFill>
              </a:rPr>
              <a:t>硬件技术的发展提升用户体验</a:t>
            </a:r>
            <a:endParaRPr lang="en-US" altLang="zh-CN" b="1" u="sng" dirty="0">
              <a:solidFill>
                <a:srgbClr val="C0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3491880" y="1628800"/>
            <a:ext cx="2959525" cy="1727448"/>
          </a:xfrm>
          <a:prstGeom prst="rect">
            <a:avLst/>
          </a:prstGeom>
          <a:ln>
            <a:noFill/>
          </a:ln>
          <a:effectLst>
            <a:outerShdw blurRad="292100" dist="139700" dir="2700000" algn="tl" rotWithShape="0">
              <a:srgbClr val="333333">
                <a:alpha val="65000"/>
              </a:srgbClr>
            </a:outerShdw>
          </a:effectLst>
        </p:spPr>
      </p:pic>
      <p:sp>
        <p:nvSpPr>
          <p:cNvPr id="62" name="Rectangle 23"/>
          <p:cNvSpPr>
            <a:spLocks noChangeArrowheads="1"/>
          </p:cNvSpPr>
          <p:nvPr/>
        </p:nvSpPr>
        <p:spPr bwMode="black">
          <a:xfrm>
            <a:off x="6545932" y="3789041"/>
            <a:ext cx="2483768" cy="2529923"/>
          </a:xfrm>
          <a:prstGeom prst="rect">
            <a:avLst/>
          </a:prstGeom>
          <a:noFill/>
          <a:ln w="9525" algn="ctr">
            <a:noFill/>
            <a:miter lim="800000"/>
            <a:headEnd/>
            <a:tailEnd/>
          </a:ln>
          <a:effectLst/>
        </p:spPr>
        <p:txBody>
          <a:bodyPr wrap="square">
            <a:spAutoFit/>
          </a:bodyPr>
          <a:lstStyle/>
          <a:p>
            <a:pPr algn="ctr" eaLnBrk="0" hangingPunct="0">
              <a:lnSpc>
                <a:spcPct val="110000"/>
              </a:lnSpc>
            </a:pPr>
            <a:r>
              <a:rPr lang="en-US" altLang="zh-CN" sz="1600" b="1" dirty="0">
                <a:ea typeface="宋体" charset="-122"/>
              </a:rPr>
              <a:t> </a:t>
            </a:r>
            <a:endParaRPr lang="en-US" altLang="zh-CN" sz="1600" b="1" u="sng" dirty="0">
              <a:solidFill>
                <a:srgbClr val="A50021"/>
              </a:solidFill>
              <a:ea typeface="宋体" charset="-122"/>
            </a:endParaRPr>
          </a:p>
          <a:p>
            <a:pPr eaLnBrk="0" hangingPunct="0">
              <a:lnSpc>
                <a:spcPct val="110000"/>
              </a:lnSpc>
            </a:pPr>
            <a:r>
              <a:rPr lang="zh-CN" altLang="en-US" sz="1600" dirty="0" smtClean="0">
                <a:solidFill>
                  <a:srgbClr val="000000"/>
                </a:solidFill>
              </a:rPr>
              <a:t>根据水清木华智能终端数据库， </a:t>
            </a:r>
            <a:r>
              <a:rPr lang="en-US" altLang="zh-CN" sz="1600" dirty="0" smtClean="0">
                <a:solidFill>
                  <a:srgbClr val="000000"/>
                </a:solidFill>
              </a:rPr>
              <a:t>2010</a:t>
            </a:r>
            <a:r>
              <a:rPr lang="zh-CN" altLang="en-US" sz="1600" dirty="0" smtClean="0">
                <a:solidFill>
                  <a:srgbClr val="000000"/>
                </a:solidFill>
              </a:rPr>
              <a:t>年</a:t>
            </a:r>
            <a:r>
              <a:rPr lang="en-US" altLang="zh-CN" sz="1600" dirty="0" smtClean="0">
                <a:solidFill>
                  <a:srgbClr val="000000"/>
                </a:solidFill>
              </a:rPr>
              <a:t>10</a:t>
            </a:r>
            <a:r>
              <a:rPr lang="zh-CN" altLang="en-US" sz="1600" dirty="0" smtClean="0">
                <a:solidFill>
                  <a:srgbClr val="000000"/>
                </a:solidFill>
              </a:rPr>
              <a:t>月份中国手机市场推出的新机型中，配备多点触控电容屏的比例为</a:t>
            </a:r>
            <a:r>
              <a:rPr lang="en-US" altLang="zh-CN" sz="1600" dirty="0" smtClean="0">
                <a:solidFill>
                  <a:srgbClr val="000000"/>
                </a:solidFill>
              </a:rPr>
              <a:t>35.7%</a:t>
            </a:r>
            <a:r>
              <a:rPr lang="zh-CN" altLang="en-US" sz="1600" dirty="0" smtClean="0">
                <a:solidFill>
                  <a:srgbClr val="000000"/>
                </a:solidFill>
              </a:rPr>
              <a:t>，普通电容触摸屏</a:t>
            </a:r>
            <a:r>
              <a:rPr lang="en-US" altLang="zh-CN" sz="1600" dirty="0" smtClean="0">
                <a:solidFill>
                  <a:srgbClr val="000000"/>
                </a:solidFill>
              </a:rPr>
              <a:t>23.2%</a:t>
            </a:r>
            <a:r>
              <a:rPr lang="zh-CN" altLang="en-US" sz="1600" dirty="0" smtClean="0">
                <a:solidFill>
                  <a:srgbClr val="000000"/>
                </a:solidFill>
              </a:rPr>
              <a:t>，电阻触摸屏</a:t>
            </a:r>
            <a:r>
              <a:rPr lang="en-US" altLang="zh-CN" sz="1600" dirty="0" smtClean="0">
                <a:solidFill>
                  <a:srgbClr val="000000"/>
                </a:solidFill>
              </a:rPr>
              <a:t>14.3%</a:t>
            </a:r>
            <a:r>
              <a:rPr lang="zh-CN" altLang="en-US" sz="1600" dirty="0" smtClean="0">
                <a:solidFill>
                  <a:srgbClr val="000000"/>
                </a:solidFill>
              </a:rPr>
              <a:t>，支持触摸屏的合计占</a:t>
            </a:r>
            <a:r>
              <a:rPr lang="en-US" altLang="zh-CN" sz="1600" dirty="0" smtClean="0">
                <a:solidFill>
                  <a:srgbClr val="000000"/>
                </a:solidFill>
              </a:rPr>
              <a:t>75%</a:t>
            </a:r>
            <a:r>
              <a:rPr lang="zh-CN" altLang="en-US" sz="1600" dirty="0" smtClean="0">
                <a:solidFill>
                  <a:srgbClr val="000000"/>
                </a:solidFill>
              </a:rPr>
              <a:t>。</a:t>
            </a:r>
            <a:endParaRPr lang="en-US" altLang="zh-CN" sz="1600" dirty="0" smtClean="0">
              <a:solidFill>
                <a:srgbClr val="000000"/>
              </a:solidFill>
            </a:endParaRPr>
          </a:p>
        </p:txBody>
      </p:sp>
      <p:sp>
        <p:nvSpPr>
          <p:cNvPr id="70" name="TextBox 69"/>
          <p:cNvSpPr txBox="1"/>
          <p:nvPr/>
        </p:nvSpPr>
        <p:spPr>
          <a:xfrm>
            <a:off x="3572272" y="1400076"/>
            <a:ext cx="3456384" cy="276999"/>
          </a:xfrm>
          <a:prstGeom prst="rect">
            <a:avLst/>
          </a:prstGeom>
          <a:noFill/>
        </p:spPr>
        <p:txBody>
          <a:bodyPr wrap="square" rtlCol="0">
            <a:spAutoFit/>
          </a:bodyPr>
          <a:lstStyle/>
          <a:p>
            <a:r>
              <a:rPr lang="en-US" altLang="zh-CN" sz="1200" dirty="0" smtClean="0"/>
              <a:t>2010</a:t>
            </a:r>
            <a:r>
              <a:rPr lang="zh-CN" altLang="en-US" sz="1200" dirty="0" smtClean="0"/>
              <a:t>年中国智能手机</a:t>
            </a:r>
            <a:r>
              <a:rPr lang="en-US" altLang="zh-CN" sz="1200" dirty="0" smtClean="0"/>
              <a:t>CPU</a:t>
            </a:r>
            <a:r>
              <a:rPr lang="zh-CN" altLang="en-US" sz="1200" dirty="0" smtClean="0"/>
              <a:t>频率分布</a:t>
            </a:r>
            <a:endParaRPr lang="zh-CN" altLang="en-US" sz="1200" dirty="0"/>
          </a:p>
        </p:txBody>
      </p:sp>
      <p:sp>
        <p:nvSpPr>
          <p:cNvPr id="71" name="TextBox 70"/>
          <p:cNvSpPr txBox="1"/>
          <p:nvPr/>
        </p:nvSpPr>
        <p:spPr>
          <a:xfrm>
            <a:off x="3491880" y="3728065"/>
            <a:ext cx="3456384" cy="276999"/>
          </a:xfrm>
          <a:prstGeom prst="rect">
            <a:avLst/>
          </a:prstGeom>
          <a:noFill/>
        </p:spPr>
        <p:txBody>
          <a:bodyPr wrap="square" rtlCol="0">
            <a:spAutoFit/>
          </a:bodyPr>
          <a:lstStyle/>
          <a:p>
            <a:r>
              <a:rPr lang="en-US" altLang="zh-CN" sz="1200" dirty="0" smtClean="0"/>
              <a:t>2010</a:t>
            </a:r>
            <a:r>
              <a:rPr lang="zh-CN" altLang="en-US" sz="1200" dirty="0" smtClean="0"/>
              <a:t>年前三季度中国电容屏智能手机数量</a:t>
            </a:r>
            <a:endParaRPr lang="zh-CN" altLang="en-US" sz="1200" dirty="0"/>
          </a:p>
        </p:txBody>
      </p:sp>
      <p:pic>
        <p:nvPicPr>
          <p:cNvPr id="1026" name="Picture 2"/>
          <p:cNvPicPr>
            <a:picLocks noChangeAspect="1" noChangeArrowheads="1"/>
          </p:cNvPicPr>
          <p:nvPr/>
        </p:nvPicPr>
        <p:blipFill>
          <a:blip r:embed="rId4" cstate="print"/>
          <a:srcRect/>
          <a:stretch>
            <a:fillRect/>
          </a:stretch>
        </p:blipFill>
        <p:spPr bwMode="auto">
          <a:xfrm>
            <a:off x="3491880" y="4077072"/>
            <a:ext cx="2952328" cy="17570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7504" y="404664"/>
            <a:ext cx="7632848" cy="523220"/>
          </a:xfrm>
          <a:prstGeom prst="rect">
            <a:avLst/>
          </a:prstGeom>
          <a:noFill/>
        </p:spPr>
        <p:txBody>
          <a:bodyPr wrap="square" rtlCol="0">
            <a:spAutoFit/>
          </a:bodyPr>
          <a:lstStyle/>
          <a:p>
            <a:r>
              <a:rPr lang="zh-CN" altLang="en-US" sz="2800" dirty="0" smtClean="0"/>
              <a:t>内部动力</a:t>
            </a:r>
            <a:r>
              <a:rPr lang="en-US" altLang="zh-CN" sz="2800" dirty="0" smtClean="0"/>
              <a:t>—</a:t>
            </a:r>
            <a:r>
              <a:rPr lang="zh-CN" altLang="en-US" sz="2800" dirty="0" smtClean="0"/>
              <a:t>硬件技术日趋成熟</a:t>
            </a:r>
            <a:endParaRPr lang="zh-CN" altLang="en-US" sz="2800" dirty="0"/>
          </a:p>
        </p:txBody>
      </p:sp>
      <p:sp>
        <p:nvSpPr>
          <p:cNvPr id="33" name="AutoShape 3"/>
          <p:cNvSpPr>
            <a:spLocks noChangeArrowheads="1"/>
          </p:cNvSpPr>
          <p:nvPr/>
        </p:nvSpPr>
        <p:spPr bwMode="gray">
          <a:xfrm rot="5400000">
            <a:off x="2210103" y="3342625"/>
            <a:ext cx="2232250" cy="575208"/>
          </a:xfrm>
          <a:prstGeom prst="triangle">
            <a:avLst>
              <a:gd name="adj" fmla="val 50000"/>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0800000" scaled="1"/>
            <a:tileRect/>
          </a:gradFill>
          <a:ln w="9525">
            <a:noFill/>
            <a:miter lim="800000"/>
            <a:headEnd/>
            <a:tailEnd/>
          </a:ln>
          <a:effectLst/>
        </p:spPr>
        <p:txBody>
          <a:bodyPr wrap="none" anchor="ctr"/>
          <a:lstStyle/>
          <a:p>
            <a:endParaRPr lang="zh-CN" altLang="en-US"/>
          </a:p>
        </p:txBody>
      </p:sp>
      <p:grpSp>
        <p:nvGrpSpPr>
          <p:cNvPr id="2" name="Group 4"/>
          <p:cNvGrpSpPr>
            <a:grpSpLocks/>
          </p:cNvGrpSpPr>
          <p:nvPr/>
        </p:nvGrpSpPr>
        <p:grpSpPr bwMode="auto">
          <a:xfrm>
            <a:off x="122436" y="2436813"/>
            <a:ext cx="2865388" cy="790302"/>
            <a:chOff x="720" y="1392"/>
            <a:chExt cx="4058" cy="480"/>
          </a:xfrm>
        </p:grpSpPr>
        <p:sp>
          <p:nvSpPr>
            <p:cNvPr id="35" name="AutoShape 5"/>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endParaRPr lang="zh-CN" altLang="en-US"/>
            </a:p>
          </p:txBody>
        </p:sp>
        <p:grpSp>
          <p:nvGrpSpPr>
            <p:cNvPr id="3" name="Group 6"/>
            <p:cNvGrpSpPr>
              <a:grpSpLocks/>
            </p:cNvGrpSpPr>
            <p:nvPr/>
          </p:nvGrpSpPr>
          <p:grpSpPr bwMode="auto">
            <a:xfrm>
              <a:off x="730" y="1407"/>
              <a:ext cx="4043" cy="444"/>
              <a:chOff x="744" y="1407"/>
              <a:chExt cx="3988" cy="444"/>
            </a:xfrm>
          </p:grpSpPr>
          <p:sp>
            <p:nvSpPr>
              <p:cNvPr id="37" name="AutoShape 7"/>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wrap="none" anchor="ctr"/>
              <a:lstStyle/>
              <a:p>
                <a:endParaRPr lang="zh-CN" altLang="en-US"/>
              </a:p>
            </p:txBody>
          </p:sp>
          <p:sp>
            <p:nvSpPr>
              <p:cNvPr id="38" name="AutoShape 8"/>
              <p:cNvSpPr>
                <a:spLocks noChangeArrowheads="1"/>
              </p:cNvSpPr>
              <p:nvPr/>
            </p:nvSpPr>
            <p:spPr bwMode="gray">
              <a:xfrm>
                <a:off x="744" y="1407"/>
                <a:ext cx="3988" cy="115"/>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wrap="none" anchor="ctr"/>
              <a:lstStyle/>
              <a:p>
                <a:endParaRPr lang="zh-CN" altLang="en-US"/>
              </a:p>
            </p:txBody>
          </p:sp>
        </p:grpSp>
      </p:grpSp>
      <p:grpSp>
        <p:nvGrpSpPr>
          <p:cNvPr id="4" name="Group 9"/>
          <p:cNvGrpSpPr>
            <a:grpSpLocks/>
          </p:cNvGrpSpPr>
          <p:nvPr/>
        </p:nvGrpSpPr>
        <p:grpSpPr bwMode="auto">
          <a:xfrm>
            <a:off x="122436" y="3225800"/>
            <a:ext cx="2865388" cy="790302"/>
            <a:chOff x="720" y="1392"/>
            <a:chExt cx="4058" cy="480"/>
          </a:xfrm>
        </p:grpSpPr>
        <p:sp>
          <p:nvSpPr>
            <p:cNvPr id="40" name="AutoShape 10"/>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p>
              <a:endParaRPr lang="zh-CN" altLang="en-US"/>
            </a:p>
          </p:txBody>
        </p:sp>
        <p:grpSp>
          <p:nvGrpSpPr>
            <p:cNvPr id="5" name="Group 11"/>
            <p:cNvGrpSpPr>
              <a:grpSpLocks/>
            </p:cNvGrpSpPr>
            <p:nvPr/>
          </p:nvGrpSpPr>
          <p:grpSpPr bwMode="auto">
            <a:xfrm>
              <a:off x="730" y="1407"/>
              <a:ext cx="4043" cy="444"/>
              <a:chOff x="744" y="1407"/>
              <a:chExt cx="3988" cy="444"/>
            </a:xfrm>
          </p:grpSpPr>
          <p:sp>
            <p:nvSpPr>
              <p:cNvPr id="42" name="AutoShape 12"/>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wrap="none" anchor="ctr"/>
              <a:lstStyle/>
              <a:p>
                <a:endParaRPr lang="zh-CN" altLang="en-US"/>
              </a:p>
            </p:txBody>
          </p:sp>
          <p:sp>
            <p:nvSpPr>
              <p:cNvPr id="43" name="AutoShape 13"/>
              <p:cNvSpPr>
                <a:spLocks noChangeArrowheads="1"/>
              </p:cNvSpPr>
              <p:nvPr/>
            </p:nvSpPr>
            <p:spPr bwMode="gray">
              <a:xfrm>
                <a:off x="744" y="1407"/>
                <a:ext cx="3988" cy="115"/>
              </a:xfrm>
              <a:prstGeom prst="roundRect">
                <a:avLst>
                  <a:gd name="adj" fmla="val 50000"/>
                </a:avLst>
              </a:prstGeom>
              <a:gradFill rotWithShape="1">
                <a:gsLst>
                  <a:gs pos="0">
                    <a:schemeClr val="hlink">
                      <a:gamma/>
                      <a:tint val="25490"/>
                      <a:invGamma/>
                    </a:schemeClr>
                  </a:gs>
                  <a:gs pos="100000">
                    <a:schemeClr val="hlink">
                      <a:alpha val="0"/>
                    </a:schemeClr>
                  </a:gs>
                </a:gsLst>
                <a:lin ang="5400000" scaled="1"/>
              </a:gradFill>
              <a:ln w="9525">
                <a:noFill/>
                <a:round/>
                <a:headEnd/>
                <a:tailEnd/>
              </a:ln>
              <a:effectLst/>
            </p:spPr>
            <p:txBody>
              <a:bodyPr wrap="none" anchor="ctr"/>
              <a:lstStyle/>
              <a:p>
                <a:endParaRPr lang="zh-CN" altLang="en-US"/>
              </a:p>
            </p:txBody>
          </p:sp>
        </p:grpSp>
      </p:grpSp>
      <p:grpSp>
        <p:nvGrpSpPr>
          <p:cNvPr id="7" name="Group 14"/>
          <p:cNvGrpSpPr>
            <a:grpSpLocks/>
          </p:cNvGrpSpPr>
          <p:nvPr/>
        </p:nvGrpSpPr>
        <p:grpSpPr bwMode="auto">
          <a:xfrm>
            <a:off x="122436" y="4006850"/>
            <a:ext cx="2865388" cy="790302"/>
            <a:chOff x="720" y="1392"/>
            <a:chExt cx="4058" cy="480"/>
          </a:xfrm>
        </p:grpSpPr>
        <p:sp>
          <p:nvSpPr>
            <p:cNvPr id="45" name="AutoShape 15"/>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p>
              <a:endParaRPr lang="zh-CN" altLang="en-US"/>
            </a:p>
          </p:txBody>
        </p:sp>
        <p:grpSp>
          <p:nvGrpSpPr>
            <p:cNvPr id="8" name="Group 16"/>
            <p:cNvGrpSpPr>
              <a:grpSpLocks/>
            </p:cNvGrpSpPr>
            <p:nvPr/>
          </p:nvGrpSpPr>
          <p:grpSpPr bwMode="auto">
            <a:xfrm>
              <a:off x="730" y="1407"/>
              <a:ext cx="4043" cy="444"/>
              <a:chOff x="744" y="1407"/>
              <a:chExt cx="3988" cy="444"/>
            </a:xfrm>
          </p:grpSpPr>
          <p:sp>
            <p:nvSpPr>
              <p:cNvPr id="47" name="AutoShape 17"/>
              <p:cNvSpPr>
                <a:spLocks noChangeArrowheads="1"/>
              </p:cNvSpPr>
              <p:nvPr/>
            </p:nvSpPr>
            <p:spPr bwMode="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wrap="none" anchor="ctr"/>
              <a:lstStyle/>
              <a:p>
                <a:endParaRPr lang="zh-CN" altLang="en-US"/>
              </a:p>
            </p:txBody>
          </p:sp>
          <p:sp>
            <p:nvSpPr>
              <p:cNvPr id="48" name="AutoShape 18"/>
              <p:cNvSpPr>
                <a:spLocks noChangeArrowheads="1"/>
              </p:cNvSpPr>
              <p:nvPr/>
            </p:nvSpPr>
            <p:spPr bwMode="gray">
              <a:xfrm>
                <a:off x="744" y="1407"/>
                <a:ext cx="3988" cy="115"/>
              </a:xfrm>
              <a:prstGeom prst="roundRect">
                <a:avLst>
                  <a:gd name="adj" fmla="val 50000"/>
                </a:avLst>
              </a:prstGeom>
              <a:gradFill rotWithShape="1">
                <a:gsLst>
                  <a:gs pos="0">
                    <a:schemeClr val="accent1">
                      <a:gamma/>
                      <a:tint val="22353"/>
                      <a:invGamma/>
                    </a:schemeClr>
                  </a:gs>
                  <a:gs pos="100000">
                    <a:schemeClr val="accent1">
                      <a:alpha val="0"/>
                    </a:schemeClr>
                  </a:gs>
                </a:gsLst>
                <a:lin ang="5400000" scaled="1"/>
              </a:gradFill>
              <a:ln w="9525">
                <a:noFill/>
                <a:round/>
                <a:headEnd/>
                <a:tailEnd/>
              </a:ln>
              <a:effectLst/>
            </p:spPr>
            <p:txBody>
              <a:bodyPr wrap="none" anchor="ctr"/>
              <a:lstStyle/>
              <a:p>
                <a:endParaRPr lang="zh-CN" altLang="en-US"/>
              </a:p>
            </p:txBody>
          </p:sp>
        </p:grpSp>
      </p:grpSp>
      <p:sp>
        <p:nvSpPr>
          <p:cNvPr id="49" name="Text Box 19"/>
          <p:cNvSpPr txBox="1">
            <a:spLocks noChangeArrowheads="1"/>
          </p:cNvSpPr>
          <p:nvPr/>
        </p:nvSpPr>
        <p:spPr bwMode="gray">
          <a:xfrm>
            <a:off x="124520" y="2590304"/>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ea typeface="宋体" charset="-122"/>
              </a:rPr>
              <a:t>芯片处理性能的提升</a:t>
            </a:r>
            <a:endParaRPr lang="en-US" altLang="zh-CN" sz="1600" b="1" dirty="0">
              <a:solidFill>
                <a:srgbClr val="FFFFFF"/>
              </a:solidFill>
              <a:ea typeface="宋体" charset="-122"/>
            </a:endParaRPr>
          </a:p>
        </p:txBody>
      </p:sp>
      <p:sp>
        <p:nvSpPr>
          <p:cNvPr id="50" name="Text Box 20"/>
          <p:cNvSpPr txBox="1">
            <a:spLocks noChangeArrowheads="1"/>
          </p:cNvSpPr>
          <p:nvPr/>
        </p:nvSpPr>
        <p:spPr bwMode="gray">
          <a:xfrm>
            <a:off x="224036" y="3386138"/>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rPr>
              <a:t>电容屏及多点触控技术</a:t>
            </a:r>
            <a:endParaRPr lang="en-US" altLang="zh-CN" sz="1600" b="1" dirty="0">
              <a:solidFill>
                <a:srgbClr val="FFFFFF"/>
              </a:solidFill>
              <a:ea typeface="宋体" charset="-122"/>
            </a:endParaRPr>
          </a:p>
        </p:txBody>
      </p:sp>
      <p:sp>
        <p:nvSpPr>
          <p:cNvPr id="51" name="Text Box 21"/>
          <p:cNvSpPr txBox="1">
            <a:spLocks noChangeArrowheads="1"/>
          </p:cNvSpPr>
          <p:nvPr/>
        </p:nvSpPr>
        <p:spPr bwMode="gray">
          <a:xfrm>
            <a:off x="65212" y="4187180"/>
            <a:ext cx="2748216" cy="338554"/>
          </a:xfrm>
          <a:prstGeom prst="rect">
            <a:avLst/>
          </a:prstGeom>
          <a:noFill/>
          <a:ln w="9525">
            <a:noFill/>
            <a:miter lim="800000"/>
            <a:headEnd/>
            <a:tailEnd/>
          </a:ln>
          <a:effectLst/>
        </p:spPr>
        <p:txBody>
          <a:bodyPr wrap="square">
            <a:spAutoFit/>
          </a:bodyPr>
          <a:lstStyle/>
          <a:p>
            <a:pPr algn="ctr">
              <a:spcBef>
                <a:spcPct val="50000"/>
              </a:spcBef>
            </a:pPr>
            <a:r>
              <a:rPr lang="zh-CN" altLang="en-US" sz="1600" b="1" dirty="0" smtClean="0">
                <a:solidFill>
                  <a:srgbClr val="FFFFFF"/>
                </a:solidFill>
                <a:ea typeface="宋体" charset="-122"/>
              </a:rPr>
              <a:t>芯片集成度的提高</a:t>
            </a:r>
            <a:endParaRPr lang="en-US" altLang="zh-CN" sz="1600" b="1" dirty="0">
              <a:solidFill>
                <a:srgbClr val="FFFFFF"/>
              </a:solidFill>
              <a:ea typeface="宋体" charset="-122"/>
            </a:endParaRPr>
          </a:p>
        </p:txBody>
      </p:sp>
      <p:sp>
        <p:nvSpPr>
          <p:cNvPr id="53" name="Rectangle 23"/>
          <p:cNvSpPr>
            <a:spLocks noChangeArrowheads="1"/>
          </p:cNvSpPr>
          <p:nvPr/>
        </p:nvSpPr>
        <p:spPr bwMode="black">
          <a:xfrm>
            <a:off x="6444208" y="1340768"/>
            <a:ext cx="2699792" cy="1988237"/>
          </a:xfrm>
          <a:prstGeom prst="rect">
            <a:avLst/>
          </a:prstGeom>
          <a:noFill/>
          <a:ln w="9525" algn="ctr">
            <a:noFill/>
            <a:miter lim="800000"/>
            <a:headEnd/>
            <a:tailEnd/>
          </a:ln>
          <a:effectLst/>
        </p:spPr>
        <p:txBody>
          <a:bodyPr wrap="square">
            <a:spAutoFit/>
          </a:bodyPr>
          <a:lstStyle/>
          <a:p>
            <a:pPr algn="ctr" eaLnBrk="0" hangingPunct="0">
              <a:lnSpc>
                <a:spcPct val="110000"/>
              </a:lnSpc>
            </a:pPr>
            <a:r>
              <a:rPr lang="en-US" altLang="zh-CN" sz="1600" b="1" dirty="0">
                <a:ea typeface="宋体" charset="-122"/>
              </a:rPr>
              <a:t> </a:t>
            </a:r>
            <a:endParaRPr lang="en-US" altLang="zh-CN" sz="1600" b="1" u="sng" dirty="0">
              <a:solidFill>
                <a:srgbClr val="A50021"/>
              </a:solidFill>
              <a:ea typeface="宋体" charset="-122"/>
            </a:endParaRPr>
          </a:p>
          <a:p>
            <a:pPr eaLnBrk="0" hangingPunct="0">
              <a:lnSpc>
                <a:spcPct val="110000"/>
              </a:lnSpc>
            </a:pPr>
            <a:r>
              <a:rPr lang="zh-CN" altLang="en-US" sz="1600" dirty="0" smtClean="0">
                <a:solidFill>
                  <a:srgbClr val="000000"/>
                </a:solidFill>
              </a:rPr>
              <a:t>根据水清木华智能终端数据库统计，今年</a:t>
            </a:r>
            <a:r>
              <a:rPr lang="en-US" altLang="zh-CN" sz="1600" dirty="0" smtClean="0">
                <a:solidFill>
                  <a:srgbClr val="000000"/>
                </a:solidFill>
              </a:rPr>
              <a:t>10</a:t>
            </a:r>
            <a:r>
              <a:rPr lang="zh-CN" altLang="en-US" sz="1600" dirty="0" smtClean="0">
                <a:solidFill>
                  <a:srgbClr val="000000"/>
                </a:solidFill>
              </a:rPr>
              <a:t>月份中国手机市场推出的新机型中，支持</a:t>
            </a:r>
            <a:r>
              <a:rPr lang="en-US" altLang="zh-CN" sz="1600" dirty="0" smtClean="0">
                <a:solidFill>
                  <a:srgbClr val="000000"/>
                </a:solidFill>
              </a:rPr>
              <a:t>WIFI</a:t>
            </a:r>
            <a:r>
              <a:rPr lang="zh-CN" altLang="en-US" sz="1600" dirty="0" smtClean="0">
                <a:solidFill>
                  <a:srgbClr val="000000"/>
                </a:solidFill>
              </a:rPr>
              <a:t>的机型超过</a:t>
            </a:r>
            <a:r>
              <a:rPr lang="en-US" altLang="zh-CN" sz="1600" dirty="0" smtClean="0">
                <a:solidFill>
                  <a:srgbClr val="000000"/>
                </a:solidFill>
              </a:rPr>
              <a:t>70%</a:t>
            </a:r>
            <a:r>
              <a:rPr lang="zh-CN" altLang="en-US" sz="1600" dirty="0" smtClean="0">
                <a:solidFill>
                  <a:srgbClr val="000000"/>
                </a:solidFill>
              </a:rPr>
              <a:t>，同时支持</a:t>
            </a:r>
            <a:r>
              <a:rPr lang="en-US" altLang="zh-CN" sz="1600" dirty="0" smtClean="0">
                <a:solidFill>
                  <a:srgbClr val="000000"/>
                </a:solidFill>
              </a:rPr>
              <a:t>WIFI/WAPI</a:t>
            </a:r>
            <a:r>
              <a:rPr lang="zh-CN" altLang="en-US" sz="1600" dirty="0" smtClean="0">
                <a:solidFill>
                  <a:srgbClr val="000000"/>
                </a:solidFill>
              </a:rPr>
              <a:t>的机型接近</a:t>
            </a:r>
            <a:r>
              <a:rPr lang="en-US" altLang="zh-CN" sz="1600" dirty="0" smtClean="0">
                <a:solidFill>
                  <a:srgbClr val="000000"/>
                </a:solidFill>
              </a:rPr>
              <a:t>50%</a:t>
            </a:r>
            <a:r>
              <a:rPr lang="zh-CN" altLang="en-US" sz="1600" dirty="0" smtClean="0">
                <a:solidFill>
                  <a:srgbClr val="000000"/>
                </a:solidFill>
              </a:rPr>
              <a:t>。</a:t>
            </a:r>
          </a:p>
        </p:txBody>
      </p:sp>
      <p:pic>
        <p:nvPicPr>
          <p:cNvPr id="54" name="Picture 24" descr="1"/>
          <p:cNvPicPr>
            <a:picLocks noChangeAspect="1" noChangeArrowheads="1"/>
          </p:cNvPicPr>
          <p:nvPr/>
        </p:nvPicPr>
        <p:blipFill>
          <a:blip r:embed="rId2" cstate="print">
            <a:lum bright="-6000" contrast="24000"/>
            <a:grayscl/>
          </a:blip>
          <a:srcRect l="42606" t="64474" r="19473"/>
          <a:stretch>
            <a:fillRect/>
          </a:stretch>
        </p:blipFill>
        <p:spPr bwMode="gray">
          <a:xfrm>
            <a:off x="-36512" y="2492375"/>
            <a:ext cx="617311" cy="792124"/>
          </a:xfrm>
          <a:prstGeom prst="rect">
            <a:avLst/>
          </a:prstGeom>
          <a:noFill/>
        </p:spPr>
      </p:pic>
      <p:pic>
        <p:nvPicPr>
          <p:cNvPr id="55" name="Picture 25" descr="1"/>
          <p:cNvPicPr>
            <a:picLocks noChangeAspect="1" noChangeArrowheads="1"/>
          </p:cNvPicPr>
          <p:nvPr/>
        </p:nvPicPr>
        <p:blipFill>
          <a:blip r:embed="rId2" cstate="print">
            <a:lum bright="-6000" contrast="24000"/>
            <a:grayscl/>
          </a:blip>
          <a:srcRect l="42606" t="64474" r="19473"/>
          <a:stretch>
            <a:fillRect/>
          </a:stretch>
        </p:blipFill>
        <p:spPr bwMode="gray">
          <a:xfrm>
            <a:off x="-36513" y="3281363"/>
            <a:ext cx="617309" cy="792122"/>
          </a:xfrm>
          <a:prstGeom prst="rect">
            <a:avLst/>
          </a:prstGeom>
          <a:noFill/>
        </p:spPr>
      </p:pic>
      <p:pic>
        <p:nvPicPr>
          <p:cNvPr id="56" name="Picture 26" descr="1"/>
          <p:cNvPicPr>
            <a:picLocks noChangeAspect="1" noChangeArrowheads="1"/>
          </p:cNvPicPr>
          <p:nvPr/>
        </p:nvPicPr>
        <p:blipFill>
          <a:blip r:embed="rId2" cstate="print">
            <a:lum bright="-6000" contrast="24000"/>
            <a:grayscl/>
          </a:blip>
          <a:srcRect l="42606" t="64474" r="19473"/>
          <a:stretch>
            <a:fillRect/>
          </a:stretch>
        </p:blipFill>
        <p:spPr bwMode="gray">
          <a:xfrm>
            <a:off x="-36512" y="4071938"/>
            <a:ext cx="617310" cy="792122"/>
          </a:xfrm>
          <a:prstGeom prst="rect">
            <a:avLst/>
          </a:prstGeom>
          <a:noFill/>
        </p:spPr>
      </p:pic>
      <p:sp>
        <p:nvSpPr>
          <p:cNvPr id="58" name="矩形 57"/>
          <p:cNvSpPr/>
          <p:nvPr/>
        </p:nvSpPr>
        <p:spPr>
          <a:xfrm>
            <a:off x="-392236" y="1916832"/>
            <a:ext cx="4067944" cy="370935"/>
          </a:xfrm>
          <a:prstGeom prst="rect">
            <a:avLst/>
          </a:prstGeom>
        </p:spPr>
        <p:txBody>
          <a:bodyPr wrap="square">
            <a:spAutoFit/>
          </a:bodyPr>
          <a:lstStyle/>
          <a:p>
            <a:pPr algn="ctr" eaLnBrk="0" hangingPunct="0">
              <a:lnSpc>
                <a:spcPct val="110000"/>
              </a:lnSpc>
            </a:pPr>
            <a:r>
              <a:rPr lang="en-US" altLang="zh-CN" b="1" dirty="0" smtClean="0"/>
              <a:t> </a:t>
            </a:r>
            <a:r>
              <a:rPr lang="zh-CN" altLang="en-US" b="1" dirty="0" smtClean="0">
                <a:solidFill>
                  <a:srgbClr val="C00000"/>
                </a:solidFill>
              </a:rPr>
              <a:t>硬件技术的发展提升用户体验</a:t>
            </a:r>
            <a:endParaRPr lang="en-US" altLang="zh-CN" b="1" u="sng" dirty="0">
              <a:solidFill>
                <a:srgbClr val="C00000"/>
              </a:solidFill>
            </a:endParaRPr>
          </a:p>
        </p:txBody>
      </p:sp>
      <p:sp>
        <p:nvSpPr>
          <p:cNvPr id="62" name="Rectangle 23"/>
          <p:cNvSpPr>
            <a:spLocks noChangeArrowheads="1"/>
          </p:cNvSpPr>
          <p:nvPr/>
        </p:nvSpPr>
        <p:spPr bwMode="black">
          <a:xfrm>
            <a:off x="6516216" y="3789040"/>
            <a:ext cx="2448272" cy="2529923"/>
          </a:xfrm>
          <a:prstGeom prst="rect">
            <a:avLst/>
          </a:prstGeom>
          <a:noFill/>
          <a:ln w="9525" algn="ctr">
            <a:noFill/>
            <a:miter lim="800000"/>
            <a:headEnd/>
            <a:tailEnd/>
          </a:ln>
          <a:effectLst/>
        </p:spPr>
        <p:txBody>
          <a:bodyPr wrap="square">
            <a:spAutoFit/>
          </a:bodyPr>
          <a:lstStyle/>
          <a:p>
            <a:pPr algn="ctr" eaLnBrk="0" hangingPunct="0">
              <a:lnSpc>
                <a:spcPct val="110000"/>
              </a:lnSpc>
            </a:pPr>
            <a:r>
              <a:rPr lang="en-US" altLang="zh-CN" sz="1600" b="1" dirty="0">
                <a:ea typeface="宋体" charset="-122"/>
              </a:rPr>
              <a:t> </a:t>
            </a:r>
            <a:endParaRPr lang="en-US" altLang="zh-CN" sz="1600" b="1" u="sng" dirty="0">
              <a:solidFill>
                <a:srgbClr val="A50021"/>
              </a:solidFill>
              <a:ea typeface="宋体" charset="-122"/>
            </a:endParaRPr>
          </a:p>
          <a:p>
            <a:pPr eaLnBrk="0" hangingPunct="0">
              <a:lnSpc>
                <a:spcPct val="110000"/>
              </a:lnSpc>
            </a:pPr>
            <a:r>
              <a:rPr lang="zh-CN" altLang="en-US" sz="1600" dirty="0" smtClean="0">
                <a:solidFill>
                  <a:srgbClr val="000000"/>
                </a:solidFill>
              </a:rPr>
              <a:t>根据水清木华智能终端数据库统计，今年</a:t>
            </a:r>
            <a:r>
              <a:rPr lang="en-US" altLang="zh-CN" sz="1600" dirty="0" smtClean="0">
                <a:solidFill>
                  <a:srgbClr val="000000"/>
                </a:solidFill>
              </a:rPr>
              <a:t>8</a:t>
            </a:r>
            <a:r>
              <a:rPr lang="zh-CN" altLang="en-US" sz="1600" dirty="0" smtClean="0">
                <a:solidFill>
                  <a:srgbClr val="000000"/>
                </a:solidFill>
              </a:rPr>
              <a:t>月份之前中国手机市场推出的新机型中，支持手机电视或者</a:t>
            </a:r>
            <a:r>
              <a:rPr lang="en-US" altLang="zh-CN" sz="1600" dirty="0" smtClean="0">
                <a:solidFill>
                  <a:srgbClr val="000000"/>
                </a:solidFill>
              </a:rPr>
              <a:t>CMMB</a:t>
            </a:r>
            <a:r>
              <a:rPr lang="zh-CN" altLang="en-US" sz="1600" dirty="0" smtClean="0">
                <a:solidFill>
                  <a:srgbClr val="000000"/>
                </a:solidFill>
              </a:rPr>
              <a:t>的手机机型只有</a:t>
            </a:r>
            <a:r>
              <a:rPr lang="en-US" altLang="zh-CN" sz="1600" dirty="0" smtClean="0">
                <a:solidFill>
                  <a:srgbClr val="000000"/>
                </a:solidFill>
              </a:rPr>
              <a:t>10%</a:t>
            </a:r>
            <a:r>
              <a:rPr lang="zh-CN" altLang="en-US" sz="1600" dirty="0" smtClean="0">
                <a:solidFill>
                  <a:srgbClr val="000000"/>
                </a:solidFill>
              </a:rPr>
              <a:t>左右，但是到了</a:t>
            </a:r>
            <a:r>
              <a:rPr lang="en-US" altLang="zh-CN" sz="1600" dirty="0" smtClean="0">
                <a:solidFill>
                  <a:srgbClr val="000000"/>
                </a:solidFill>
              </a:rPr>
              <a:t>9-10</a:t>
            </a:r>
            <a:r>
              <a:rPr lang="zh-CN" altLang="en-US" sz="1600" dirty="0" smtClean="0">
                <a:solidFill>
                  <a:srgbClr val="000000"/>
                </a:solidFill>
              </a:rPr>
              <a:t>月，这个比例提升至约</a:t>
            </a:r>
            <a:r>
              <a:rPr lang="en-US" altLang="zh-CN" sz="1600" dirty="0" smtClean="0">
                <a:solidFill>
                  <a:srgbClr val="000000"/>
                </a:solidFill>
              </a:rPr>
              <a:t>20%</a:t>
            </a:r>
            <a:r>
              <a:rPr lang="zh-CN" altLang="en-US" sz="1600" dirty="0" smtClean="0">
                <a:solidFill>
                  <a:srgbClr val="000000"/>
                </a:solidFill>
              </a:rPr>
              <a:t>。</a:t>
            </a:r>
          </a:p>
        </p:txBody>
      </p:sp>
      <p:sp>
        <p:nvSpPr>
          <p:cNvPr id="70" name="TextBox 69"/>
          <p:cNvSpPr txBox="1"/>
          <p:nvPr/>
        </p:nvSpPr>
        <p:spPr>
          <a:xfrm>
            <a:off x="3572272" y="1400076"/>
            <a:ext cx="3456384" cy="276999"/>
          </a:xfrm>
          <a:prstGeom prst="rect">
            <a:avLst/>
          </a:prstGeom>
          <a:noFill/>
        </p:spPr>
        <p:txBody>
          <a:bodyPr wrap="square" rtlCol="0">
            <a:spAutoFit/>
          </a:bodyPr>
          <a:lstStyle/>
          <a:p>
            <a:r>
              <a:rPr lang="en-US" altLang="zh-CN" sz="1200" dirty="0" smtClean="0"/>
              <a:t>2010</a:t>
            </a:r>
            <a:r>
              <a:rPr lang="zh-CN" altLang="en-US" sz="1200" dirty="0" smtClean="0"/>
              <a:t>年</a:t>
            </a:r>
            <a:r>
              <a:rPr lang="en-US" altLang="zh-CN" sz="1200" dirty="0" smtClean="0"/>
              <a:t>1-10</a:t>
            </a:r>
            <a:r>
              <a:rPr lang="zh-CN" altLang="en-US" sz="1200" dirty="0" smtClean="0"/>
              <a:t>月新上市手机</a:t>
            </a:r>
            <a:r>
              <a:rPr lang="en-US" altLang="zh-CN" sz="1200" dirty="0" smtClean="0"/>
              <a:t>WIFI</a:t>
            </a:r>
            <a:r>
              <a:rPr lang="zh-CN" altLang="en-US" sz="1200" dirty="0" smtClean="0"/>
              <a:t>支持比例</a:t>
            </a:r>
            <a:endParaRPr lang="zh-CN" altLang="en-US" sz="1200" dirty="0"/>
          </a:p>
        </p:txBody>
      </p:sp>
      <p:sp>
        <p:nvSpPr>
          <p:cNvPr id="71" name="TextBox 70"/>
          <p:cNvSpPr txBox="1"/>
          <p:nvPr/>
        </p:nvSpPr>
        <p:spPr>
          <a:xfrm>
            <a:off x="3491880" y="3728065"/>
            <a:ext cx="3456384" cy="276999"/>
          </a:xfrm>
          <a:prstGeom prst="rect">
            <a:avLst/>
          </a:prstGeom>
          <a:noFill/>
        </p:spPr>
        <p:txBody>
          <a:bodyPr wrap="square" rtlCol="0">
            <a:spAutoFit/>
          </a:bodyPr>
          <a:lstStyle/>
          <a:p>
            <a:r>
              <a:rPr lang="en-US" altLang="zh-CN" sz="1200" dirty="0" smtClean="0"/>
              <a:t>2010</a:t>
            </a:r>
            <a:r>
              <a:rPr lang="zh-CN" altLang="en-US" sz="1200" dirty="0" smtClean="0"/>
              <a:t>年</a:t>
            </a:r>
            <a:r>
              <a:rPr lang="en-US" altLang="zh-CN" sz="1200" dirty="0" smtClean="0"/>
              <a:t>1-10</a:t>
            </a:r>
            <a:r>
              <a:rPr lang="zh-CN" altLang="en-US" sz="1200" dirty="0" smtClean="0"/>
              <a:t>月新上市机型中手机电视支持比例</a:t>
            </a:r>
            <a:endParaRPr lang="zh-CN" altLang="en-US" sz="1200" dirty="0"/>
          </a:p>
        </p:txBody>
      </p:sp>
      <p:pic>
        <p:nvPicPr>
          <p:cNvPr id="2050" name="Picture 2"/>
          <p:cNvPicPr>
            <a:picLocks noChangeAspect="1" noChangeArrowheads="1"/>
          </p:cNvPicPr>
          <p:nvPr/>
        </p:nvPicPr>
        <p:blipFill>
          <a:blip r:embed="rId3" cstate="print"/>
          <a:srcRect/>
          <a:stretch>
            <a:fillRect/>
          </a:stretch>
        </p:blipFill>
        <p:spPr bwMode="auto">
          <a:xfrm>
            <a:off x="3563888" y="1700808"/>
            <a:ext cx="2808312" cy="1728192"/>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4" cstate="print"/>
          <a:srcRect/>
          <a:stretch>
            <a:fillRect/>
          </a:stretch>
        </p:blipFill>
        <p:spPr bwMode="auto">
          <a:xfrm>
            <a:off x="3635896" y="4149080"/>
            <a:ext cx="2697510" cy="172819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3558</TotalTime>
  <Words>2041</Words>
  <Application>Microsoft Office PowerPoint</Application>
  <PresentationFormat>全屏显示(4:3)</PresentationFormat>
  <Paragraphs>219</Paragraphs>
  <Slides>24</Slides>
  <Notes>0</Notes>
  <HiddenSlides>0</HiddenSlides>
  <MMClips>0</MMClips>
  <ScaleCrop>false</ScaleCrop>
  <HeadingPairs>
    <vt:vector size="4" baseType="variant">
      <vt:variant>
        <vt:lpstr>主题</vt:lpstr>
      </vt:variant>
      <vt:variant>
        <vt:i4>3</vt:i4>
      </vt:variant>
      <vt:variant>
        <vt:lpstr>幻灯片标题</vt:lpstr>
      </vt:variant>
      <vt:variant>
        <vt:i4>24</vt:i4>
      </vt:variant>
    </vt:vector>
  </HeadingPairs>
  <TitlesOfParts>
    <vt:vector size="27" baseType="lpstr">
      <vt:lpstr>默认设计模板</vt:lpstr>
      <vt:lpstr>自定义设计方案</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水清木华智能终端数据库简介</vt:lpstr>
      <vt:lpstr>幻灯片 24</vt:lpstr>
    </vt:vector>
  </TitlesOfParts>
  <Company>waterwood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novan</dc:creator>
  <cp:lastModifiedBy>admin</cp:lastModifiedBy>
  <cp:revision>258</cp:revision>
  <dcterms:created xsi:type="dcterms:W3CDTF">2004-12-28T05:02:01Z</dcterms:created>
  <dcterms:modified xsi:type="dcterms:W3CDTF">2010-12-21T09:26:39Z</dcterms:modified>
</cp:coreProperties>
</file>